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0"/>
  </p:notesMasterIdLst>
  <p:sldIdLst>
    <p:sldId id="289" r:id="rId2"/>
    <p:sldId id="292" r:id="rId3"/>
    <p:sldId id="290" r:id="rId4"/>
    <p:sldId id="291" r:id="rId5"/>
    <p:sldId id="325" r:id="rId6"/>
    <p:sldId id="322" r:id="rId7"/>
    <p:sldId id="323" r:id="rId8"/>
    <p:sldId id="324" r:id="rId9"/>
    <p:sldId id="281" r:id="rId10"/>
    <p:sldId id="282" r:id="rId11"/>
    <p:sldId id="283" r:id="rId12"/>
    <p:sldId id="276" r:id="rId13"/>
    <p:sldId id="275" r:id="rId14"/>
    <p:sldId id="278" r:id="rId15"/>
    <p:sldId id="279" r:id="rId16"/>
    <p:sldId id="328" r:id="rId17"/>
    <p:sldId id="327" r:id="rId18"/>
    <p:sldId id="277" r:id="rId19"/>
    <p:sldId id="273" r:id="rId20"/>
    <p:sldId id="280" r:id="rId21"/>
    <p:sldId id="274" r:id="rId22"/>
    <p:sldId id="284" r:id="rId23"/>
    <p:sldId id="326" r:id="rId24"/>
    <p:sldId id="265" r:id="rId25"/>
    <p:sldId id="267" r:id="rId26"/>
    <p:sldId id="266" r:id="rId27"/>
    <p:sldId id="258" r:id="rId28"/>
    <p:sldId id="259" r:id="rId29"/>
    <p:sldId id="260" r:id="rId30"/>
    <p:sldId id="257" r:id="rId31"/>
    <p:sldId id="263" r:id="rId32"/>
    <p:sldId id="264" r:id="rId33"/>
    <p:sldId id="287" r:id="rId34"/>
    <p:sldId id="293" r:id="rId35"/>
    <p:sldId id="262" r:id="rId36"/>
    <p:sldId id="286" r:id="rId37"/>
    <p:sldId id="268" r:id="rId38"/>
    <p:sldId id="269" r:id="rId39"/>
    <p:sldId id="271" r:id="rId40"/>
    <p:sldId id="288" r:id="rId41"/>
    <p:sldId id="270" r:id="rId42"/>
    <p:sldId id="320" r:id="rId43"/>
    <p:sldId id="321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261" r:id="rId52"/>
    <p:sldId id="301" r:id="rId53"/>
    <p:sldId id="302" r:id="rId54"/>
    <p:sldId id="303" r:id="rId55"/>
    <p:sldId id="304" r:id="rId56"/>
    <p:sldId id="312" r:id="rId57"/>
    <p:sldId id="313" r:id="rId58"/>
    <p:sldId id="314" r:id="rId59"/>
    <p:sldId id="305" r:id="rId60"/>
    <p:sldId id="307" r:id="rId61"/>
    <p:sldId id="306" r:id="rId62"/>
    <p:sldId id="318" r:id="rId63"/>
    <p:sldId id="285" r:id="rId64"/>
    <p:sldId id="317" r:id="rId65"/>
    <p:sldId id="316" r:id="rId66"/>
    <p:sldId id="319" r:id="rId67"/>
    <p:sldId id="272" r:id="rId68"/>
    <p:sldId id="311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D6B3D8-4A1B-354C-8D1D-833BB3964596}">
          <p14:sldIdLst>
            <p14:sldId id="289"/>
            <p14:sldId id="292"/>
            <p14:sldId id="290"/>
            <p14:sldId id="291"/>
            <p14:sldId id="325"/>
            <p14:sldId id="322"/>
            <p14:sldId id="323"/>
            <p14:sldId id="324"/>
            <p14:sldId id="281"/>
            <p14:sldId id="282"/>
            <p14:sldId id="283"/>
            <p14:sldId id="276"/>
            <p14:sldId id="275"/>
            <p14:sldId id="278"/>
            <p14:sldId id="279"/>
            <p14:sldId id="328"/>
            <p14:sldId id="327"/>
            <p14:sldId id="277"/>
            <p14:sldId id="273"/>
            <p14:sldId id="280"/>
            <p14:sldId id="274"/>
            <p14:sldId id="284"/>
            <p14:sldId id="326"/>
            <p14:sldId id="265"/>
            <p14:sldId id="267"/>
            <p14:sldId id="266"/>
            <p14:sldId id="258"/>
            <p14:sldId id="259"/>
            <p14:sldId id="260"/>
            <p14:sldId id="257"/>
            <p14:sldId id="263"/>
            <p14:sldId id="264"/>
            <p14:sldId id="287"/>
            <p14:sldId id="293"/>
            <p14:sldId id="262"/>
            <p14:sldId id="286"/>
            <p14:sldId id="268"/>
            <p14:sldId id="269"/>
            <p14:sldId id="271"/>
            <p14:sldId id="288"/>
            <p14:sldId id="270"/>
            <p14:sldId id="320"/>
            <p14:sldId id="321"/>
          </p14:sldIdLst>
        </p14:section>
        <p14:section name="Untitled Section" id="{EC48DDE0-30F7-5043-9B9B-330B06142DF7}">
          <p14:sldIdLst>
            <p14:sldId id="294"/>
            <p14:sldId id="295"/>
            <p14:sldId id="296"/>
            <p14:sldId id="297"/>
            <p14:sldId id="298"/>
            <p14:sldId id="299"/>
            <p14:sldId id="300"/>
            <p14:sldId id="261"/>
            <p14:sldId id="301"/>
            <p14:sldId id="302"/>
            <p14:sldId id="303"/>
            <p14:sldId id="304"/>
            <p14:sldId id="312"/>
            <p14:sldId id="313"/>
            <p14:sldId id="314"/>
            <p14:sldId id="305"/>
            <p14:sldId id="307"/>
            <p14:sldId id="306"/>
            <p14:sldId id="318"/>
            <p14:sldId id="285"/>
            <p14:sldId id="317"/>
            <p14:sldId id="316"/>
            <p14:sldId id="319"/>
            <p14:sldId id="272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338" autoAdjust="0"/>
  </p:normalViewPr>
  <p:slideViewPr>
    <p:cSldViewPr snapToGrid="0" snapToObjects="1">
      <p:cViewPr varScale="1">
        <p:scale>
          <a:sx n="105" d="100"/>
          <a:sy n="105" d="100"/>
        </p:scale>
        <p:origin x="1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Aparecido Chaves Ferreira" userId="ae5abd6d-98c3-48fe-802d-42271af45632" providerId="ADAL" clId="{FF175A8D-D3A3-4D77-9340-6CF510C71772}"/>
    <pc:docChg chg="modSld">
      <pc:chgData name="Marcos Aparecido Chaves Ferreira" userId="ae5abd6d-98c3-48fe-802d-42271af45632" providerId="ADAL" clId="{FF175A8D-D3A3-4D77-9340-6CF510C71772}" dt="2020-10-30T16:51:11.032" v="0" actId="14100"/>
      <pc:docMkLst>
        <pc:docMk/>
      </pc:docMkLst>
      <pc:sldChg chg="modSp">
        <pc:chgData name="Marcos Aparecido Chaves Ferreira" userId="ae5abd6d-98c3-48fe-802d-42271af45632" providerId="ADAL" clId="{FF175A8D-D3A3-4D77-9340-6CF510C71772}" dt="2020-10-30T16:51:11.032" v="0" actId="14100"/>
        <pc:sldMkLst>
          <pc:docMk/>
          <pc:sldMk cId="2847638521" sldId="304"/>
        </pc:sldMkLst>
        <pc:picChg chg="mod">
          <ac:chgData name="Marcos Aparecido Chaves Ferreira" userId="ae5abd6d-98c3-48fe-802d-42271af45632" providerId="ADAL" clId="{FF175A8D-D3A3-4D77-9340-6CF510C71772}" dt="2020-10-30T16:51:11.032" v="0" actId="14100"/>
          <ac:picMkLst>
            <pc:docMk/>
            <pc:sldMk cId="2847638521" sldId="304"/>
            <ac:picMk id="46080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00915-1D7E-3548-99C4-78515E016CDD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7AF01-CB58-6A40-A6A2-5A039AC62F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57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-14225588" y="-11796713"/>
            <a:ext cx="16651288" cy="12490451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3225" cy="4111625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37AF01-CB58-6A40-A6A2-5A039AC62FB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352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0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8786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40A2-8398-426E-BB91-910976CC732A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22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6738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ln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247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72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96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794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961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80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7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5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14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1FC18-F463-914A-B48C-BFC75854311A}" type="datetimeFigureOut">
              <a:rPr lang="en-US" smtClean="0"/>
              <a:t>8/12/22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C6DB6-DA8B-FF4A-A338-D1AFEB96A08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472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8008chron.com/8008CPU.pdf" TargetMode="External"/><Relationship Id="rId2" Type="http://schemas.openxmlformats.org/officeDocument/2006/relationships/hyperlink" Target="http://www.cpu-zone.com/8008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0xdemo.com/wpsite/blog/index.php/2017/09/26/an-introduction-to-modern-computers-part-8a-introducing-the-intels-8080-interrupts-and-the-new-stack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2735263" y="2351088"/>
            <a:ext cx="390683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dirty="0">
                <a:solidFill>
                  <a:srgbClr val="000000"/>
                </a:solidFill>
              </a:rPr>
              <a:t>Microprocessadores</a:t>
            </a:r>
          </a:p>
        </p:txBody>
      </p:sp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1439863" y="3887788"/>
            <a:ext cx="6043612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 algn="ctr">
              <a:buClrTx/>
              <a:buFontTx/>
              <a:buNone/>
              <a:defRPr/>
            </a:pPr>
            <a:r>
              <a:rPr lang="pt-BR" dirty="0">
                <a:solidFill>
                  <a:srgbClr val="000000"/>
                </a:solidFill>
              </a:rPr>
              <a:t>Aula 2 – </a:t>
            </a:r>
            <a:r>
              <a:rPr lang="pt-BR" dirty="0" err="1">
                <a:solidFill>
                  <a:srgbClr val="000000"/>
                </a:solidFill>
              </a:rPr>
              <a:t>Eletronica</a:t>
            </a:r>
            <a:r>
              <a:rPr lang="pt-BR" dirty="0">
                <a:solidFill>
                  <a:srgbClr val="000000"/>
                </a:solidFill>
              </a:rPr>
              <a:t> Digital, </a:t>
            </a:r>
          </a:p>
          <a:p>
            <a:pPr algn="ctr">
              <a:buClrTx/>
              <a:buFontTx/>
              <a:buNone/>
              <a:defRPr/>
            </a:pPr>
            <a:r>
              <a:rPr lang="pt-BR" dirty="0">
                <a:solidFill>
                  <a:srgbClr val="000000"/>
                </a:solidFill>
              </a:rPr>
              <a:t>Arquitetura 4004, 8008, Z80, 8051</a:t>
            </a:r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3384550" y="5081588"/>
            <a:ext cx="27479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>
                <a:solidFill>
                  <a:srgbClr val="000000"/>
                </a:solidFill>
              </a:rPr>
              <a:t>Prof. Marcos Chaves</a:t>
            </a:r>
          </a:p>
          <a:p>
            <a:pPr>
              <a:buClrTx/>
              <a:buFontTx/>
              <a:buNone/>
              <a:defRPr/>
            </a:pPr>
            <a:r>
              <a:rPr lang="pt-BR">
                <a:solidFill>
                  <a:srgbClr val="000000"/>
                </a:solidFill>
              </a:rPr>
              <a:t>IFSP Catanduva</a:t>
            </a:r>
          </a:p>
        </p:txBody>
      </p:sp>
    </p:spTree>
    <p:extLst>
      <p:ext uri="{BB962C8B-B14F-4D97-AF65-F5344CB8AC3E}">
        <p14:creationId xmlns:p14="http://schemas.microsoft.com/office/powerpoint/2010/main" val="305130870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odificador de 3 bit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0" y="0"/>
            <a:ext cx="84055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u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0"/>
            <a:ext cx="53576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649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V_0507_Marston_Figure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" y="1382217"/>
            <a:ext cx="3657600" cy="2029968"/>
          </a:xfrm>
          <a:prstGeom prst="rect">
            <a:avLst/>
          </a:prstGeom>
        </p:spPr>
      </p:pic>
      <p:pic>
        <p:nvPicPr>
          <p:cNvPr id="5" name="Picture 4" descr="NV_0507_Marston_Figure1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059" y="748220"/>
            <a:ext cx="3457388" cy="2137818"/>
          </a:xfrm>
          <a:prstGeom prst="rect">
            <a:avLst/>
          </a:prstGeom>
        </p:spPr>
      </p:pic>
      <p:pic>
        <p:nvPicPr>
          <p:cNvPr id="6" name="Picture 5" descr="NV_0507_Marston_Figure0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876"/>
            <a:ext cx="4040094" cy="24240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0965" y="6243833"/>
            <a:ext cx="2074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TTL Schmitt inverter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1236800" y="3234124"/>
            <a:ext cx="1305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TTL inverter </a:t>
            </a:r>
          </a:p>
        </p:txBody>
      </p:sp>
      <p:sp>
        <p:nvSpPr>
          <p:cNvPr id="9" name="Rectangle 8"/>
          <p:cNvSpPr/>
          <p:nvPr/>
        </p:nvSpPr>
        <p:spPr>
          <a:xfrm>
            <a:off x="8014447" y="1447797"/>
            <a:ext cx="609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AND</a:t>
            </a:r>
          </a:p>
        </p:txBody>
      </p:sp>
      <p:pic>
        <p:nvPicPr>
          <p:cNvPr id="10" name="Picture 9" descr="NV_0507_Marston_Figure13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14" y="2945333"/>
            <a:ext cx="4147704" cy="391266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356847" y="5412836"/>
            <a:ext cx="18377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4502B Hex three-state inverter with INHIBIT control.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741" y="28034"/>
            <a:ext cx="7710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Circuitos</a:t>
            </a:r>
            <a:r>
              <a:rPr lang="en-US" sz="2800" dirty="0"/>
              <a:t> </a:t>
            </a:r>
            <a:r>
              <a:rPr lang="en-US" sz="2800" dirty="0" err="1"/>
              <a:t>Integrados</a:t>
            </a:r>
            <a:r>
              <a:rPr lang="en-US" sz="2800" dirty="0"/>
              <a:t> </a:t>
            </a:r>
            <a:r>
              <a:rPr lang="en-US" sz="2800" dirty="0" err="1"/>
              <a:t>auxiliares</a:t>
            </a:r>
            <a:r>
              <a:rPr lang="en-US" sz="2800" dirty="0"/>
              <a:t> </a:t>
            </a:r>
            <a:r>
              <a:rPr lang="en-US" sz="2800" dirty="0" err="1"/>
              <a:t>ao</a:t>
            </a:r>
            <a:r>
              <a:rPr lang="en-US" sz="2800" dirty="0"/>
              <a:t> </a:t>
            </a:r>
            <a:r>
              <a:rPr lang="en-US" sz="2800" dirty="0" err="1"/>
              <a:t>microprocessador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55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74240pinou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" y="238312"/>
            <a:ext cx="4955989" cy="3151030"/>
          </a:xfrm>
          <a:prstGeom prst="rect">
            <a:avLst/>
          </a:prstGeom>
        </p:spPr>
      </p:pic>
      <p:pic>
        <p:nvPicPr>
          <p:cNvPr id="5" name="Picture 4" descr="74240schema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176" y="913153"/>
            <a:ext cx="3197412" cy="5728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6451" y="4395055"/>
            <a:ext cx="532213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74LS240</a:t>
            </a:r>
          </a:p>
          <a:p>
            <a:r>
              <a:rPr lang="en-US" sz="2200" dirty="0" err="1"/>
              <a:t>Inversor</a:t>
            </a:r>
            <a:r>
              <a:rPr lang="en-US" sz="2200" dirty="0"/>
              <a:t> de </a:t>
            </a:r>
            <a:r>
              <a:rPr lang="en-US" sz="2200" dirty="0" err="1"/>
              <a:t>tres</a:t>
            </a:r>
            <a:r>
              <a:rPr lang="en-US" sz="2200" dirty="0"/>
              <a:t> </a:t>
            </a:r>
            <a:r>
              <a:rPr lang="en-US" sz="2200" dirty="0" err="1"/>
              <a:t>estados</a:t>
            </a:r>
            <a:r>
              <a:rPr lang="en-US" sz="2200" dirty="0"/>
              <a:t> </a:t>
            </a:r>
            <a:r>
              <a:rPr lang="en-US" sz="2200" dirty="0" err="1"/>
              <a:t>funcionam</a:t>
            </a:r>
            <a:r>
              <a:rPr lang="en-US" sz="2200" dirty="0"/>
              <a:t> </a:t>
            </a:r>
            <a:r>
              <a:rPr lang="en-US" sz="2200" dirty="0" err="1"/>
              <a:t>como</a:t>
            </a:r>
            <a:r>
              <a:rPr lang="en-US" sz="2200" dirty="0"/>
              <a:t> buffers </a:t>
            </a:r>
            <a:r>
              <a:rPr lang="en-US" sz="2200" dirty="0" err="1"/>
              <a:t>controlados</a:t>
            </a:r>
            <a:r>
              <a:rPr lang="en-US" sz="2200" dirty="0"/>
              <a:t> </a:t>
            </a:r>
            <a:r>
              <a:rPr lang="en-US" sz="2200" dirty="0" err="1"/>
              <a:t>através</a:t>
            </a:r>
            <a:r>
              <a:rPr lang="en-US" sz="2200" dirty="0"/>
              <a:t> dos </a:t>
            </a:r>
            <a:r>
              <a:rPr lang="en-US" sz="2200" dirty="0" err="1"/>
              <a:t>pinos</a:t>
            </a:r>
            <a:r>
              <a:rPr lang="en-US" sz="2200" dirty="0"/>
              <a:t> G1 de G2 </a:t>
            </a:r>
            <a:r>
              <a:rPr lang="en-US" sz="2200" dirty="0" err="1"/>
              <a:t>dois</a:t>
            </a:r>
            <a:r>
              <a:rPr lang="en-US" sz="2200" dirty="0"/>
              <a:t> </a:t>
            </a:r>
            <a:r>
              <a:rPr lang="en-US" sz="2200" dirty="0" err="1"/>
              <a:t>grupos</a:t>
            </a:r>
            <a:r>
              <a:rPr lang="en-US" sz="2200" dirty="0"/>
              <a:t> de 4 bits. </a:t>
            </a:r>
            <a:r>
              <a:rPr lang="en-US" sz="2200" dirty="0" err="1"/>
              <a:t>Quando</a:t>
            </a:r>
            <a:r>
              <a:rPr lang="en-US" sz="2200" dirty="0"/>
              <a:t>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estão</a:t>
            </a:r>
            <a:r>
              <a:rPr lang="en-US" sz="2200" dirty="0"/>
              <a:t> </a:t>
            </a:r>
            <a:r>
              <a:rPr lang="en-US" sz="2200" dirty="0" err="1"/>
              <a:t>habilitados</a:t>
            </a:r>
            <a:r>
              <a:rPr lang="en-US" sz="2200" dirty="0"/>
              <a:t> </a:t>
            </a:r>
            <a:r>
              <a:rPr lang="en-US" sz="2200" dirty="0" err="1"/>
              <a:t>assumem</a:t>
            </a:r>
            <a:r>
              <a:rPr lang="en-US" sz="2200" dirty="0"/>
              <a:t> </a:t>
            </a:r>
            <a:r>
              <a:rPr lang="en-US" sz="2200" dirty="0" err="1"/>
              <a:t>estado</a:t>
            </a:r>
            <a:r>
              <a:rPr lang="en-US" sz="2200" dirty="0"/>
              <a:t> de </a:t>
            </a:r>
            <a:r>
              <a:rPr lang="en-US" sz="2200" dirty="0" err="1"/>
              <a:t>alta</a:t>
            </a:r>
            <a:r>
              <a:rPr lang="en-US" sz="2200" dirty="0"/>
              <a:t> </a:t>
            </a:r>
            <a:r>
              <a:rPr lang="en-US" sz="2200" dirty="0" err="1"/>
              <a:t>impedância</a:t>
            </a:r>
            <a:r>
              <a:rPr lang="en-US" sz="2200" dirty="0"/>
              <a:t> (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drenam</a:t>
            </a:r>
            <a:r>
              <a:rPr lang="en-US" sz="2200" dirty="0"/>
              <a:t> </a:t>
            </a:r>
            <a:r>
              <a:rPr lang="en-US" sz="2200" dirty="0" err="1"/>
              <a:t>corrente</a:t>
            </a:r>
            <a:r>
              <a:rPr lang="en-US" sz="22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442091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b6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8" y="0"/>
            <a:ext cx="6470265" cy="3795059"/>
          </a:xfrm>
          <a:prstGeom prst="rect">
            <a:avLst/>
          </a:prstGeom>
        </p:spPr>
      </p:pic>
      <p:pic>
        <p:nvPicPr>
          <p:cNvPr id="5" name="Picture 4" descr="2-74LS245-Octal-Bus-Transceiver-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591" y="4004234"/>
            <a:ext cx="5215915" cy="28537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2941" y="4571999"/>
            <a:ext cx="32926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74LS245</a:t>
            </a:r>
          </a:p>
          <a:p>
            <a:r>
              <a:rPr lang="en-US" sz="2200" dirty="0" err="1"/>
              <a:t>Transceptor</a:t>
            </a:r>
            <a:r>
              <a:rPr lang="en-US" sz="2200" dirty="0"/>
              <a:t> de </a:t>
            </a:r>
            <a:r>
              <a:rPr lang="en-US" sz="2200" dirty="0" err="1"/>
              <a:t>barramento</a:t>
            </a:r>
            <a:r>
              <a:rPr lang="en-US" sz="2200" dirty="0"/>
              <a:t> </a:t>
            </a:r>
            <a:r>
              <a:rPr lang="en-US" sz="2200" dirty="0" err="1"/>
              <a:t>bidirecional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986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3295" y="1202399"/>
            <a:ext cx="814294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/>
              <a:t>Barramento</a:t>
            </a:r>
            <a:r>
              <a:rPr lang="en-US" sz="3000" dirty="0"/>
              <a:t> </a:t>
            </a:r>
            <a:r>
              <a:rPr lang="en-US" sz="3000" dirty="0" err="1"/>
              <a:t>é</a:t>
            </a:r>
            <a:r>
              <a:rPr lang="en-US" sz="3000" dirty="0"/>
              <a:t> um </a:t>
            </a:r>
            <a:r>
              <a:rPr lang="en-US" sz="3000" dirty="0" err="1"/>
              <a:t>grupo</a:t>
            </a:r>
            <a:r>
              <a:rPr lang="en-US" sz="3000" dirty="0"/>
              <a:t> de </a:t>
            </a:r>
            <a:r>
              <a:rPr lang="en-US" sz="3000" dirty="0" err="1"/>
              <a:t>condutores</a:t>
            </a:r>
            <a:r>
              <a:rPr lang="en-US" sz="3000" dirty="0"/>
              <a:t> </a:t>
            </a:r>
            <a:r>
              <a:rPr lang="en-US" sz="3000" dirty="0" err="1"/>
              <a:t>utilizados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</a:t>
            </a:r>
            <a:r>
              <a:rPr lang="en-US" sz="3000" dirty="0" err="1"/>
              <a:t>transferência</a:t>
            </a:r>
            <a:r>
              <a:rPr lang="en-US" sz="3000" dirty="0"/>
              <a:t> de </a:t>
            </a:r>
            <a:r>
              <a:rPr lang="en-US" sz="3000" dirty="0" err="1"/>
              <a:t>números</a:t>
            </a:r>
            <a:r>
              <a:rPr lang="en-US" sz="3000" dirty="0"/>
              <a:t> </a:t>
            </a:r>
            <a:r>
              <a:rPr lang="en-US" sz="3000" dirty="0" err="1"/>
              <a:t>binários</a:t>
            </a:r>
            <a:r>
              <a:rPr lang="en-US" sz="3000" dirty="0"/>
              <a:t> </a:t>
            </a:r>
            <a:r>
              <a:rPr lang="en-US" sz="3000" dirty="0" err="1"/>
              <a:t>digitais</a:t>
            </a:r>
            <a:r>
              <a:rPr lang="en-US" sz="3000" dirty="0"/>
              <a:t> de um </a:t>
            </a:r>
            <a:r>
              <a:rPr lang="en-US" sz="3000" dirty="0" err="1"/>
              <a:t>dispositivo</a:t>
            </a:r>
            <a:r>
              <a:rPr lang="en-US" sz="3000" dirty="0"/>
              <a:t> </a:t>
            </a:r>
            <a:r>
              <a:rPr lang="en-US" sz="3000" dirty="0" err="1"/>
              <a:t>para</a:t>
            </a:r>
            <a:r>
              <a:rPr lang="en-US" sz="3000" dirty="0"/>
              <a:t> outro.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6824" y="388471"/>
            <a:ext cx="234912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Barramentos</a:t>
            </a:r>
            <a:endParaRPr lang="en-US" sz="3200" dirty="0"/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3295" y="3107764"/>
            <a:ext cx="82475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Existem</a:t>
            </a:r>
            <a:r>
              <a:rPr lang="en-US" sz="3200" dirty="0"/>
              <a:t> </a:t>
            </a:r>
            <a:r>
              <a:rPr lang="en-US" sz="3200" dirty="0" err="1"/>
              <a:t>três</a:t>
            </a:r>
            <a:r>
              <a:rPr lang="en-US" sz="3200" dirty="0"/>
              <a:t> </a:t>
            </a:r>
            <a:r>
              <a:rPr lang="en-US" sz="3200" dirty="0" err="1"/>
              <a:t>tipos</a:t>
            </a:r>
            <a:r>
              <a:rPr lang="en-US" sz="3200" dirty="0"/>
              <a:t> de </a:t>
            </a:r>
            <a:r>
              <a:rPr lang="en-US" sz="3200" dirty="0" err="1"/>
              <a:t>barramentos</a:t>
            </a:r>
            <a:r>
              <a:rPr lang="en-US" sz="3200" dirty="0"/>
              <a:t> (dados, </a:t>
            </a:r>
            <a:r>
              <a:rPr lang="en-US" sz="3200" dirty="0" err="1"/>
              <a:t>endereço</a:t>
            </a:r>
            <a:r>
              <a:rPr lang="en-US" sz="3200" dirty="0"/>
              <a:t> e </a:t>
            </a:r>
            <a:r>
              <a:rPr lang="en-US" sz="3200" dirty="0" err="1"/>
              <a:t>controle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8897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jogo&#10;&#10;Descrição gerada automaticamente com confiança média">
            <a:extLst>
              <a:ext uri="{FF2B5EF4-FFF2-40B4-BE49-F238E27FC236}">
                <a16:creationId xmlns:a16="http://schemas.microsoft.com/office/drawing/2014/main" id="{7FDAB17F-79EE-8463-864A-6A9CE052F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82" y="155"/>
            <a:ext cx="6748418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C56D0B-0E74-51BA-5B7C-AB0801B0A0A3}"/>
              </a:ext>
            </a:extLst>
          </p:cNvPr>
          <p:cNvSpPr txBox="1"/>
          <p:nvPr/>
        </p:nvSpPr>
        <p:spPr>
          <a:xfrm>
            <a:off x="524011" y="1614129"/>
            <a:ext cx="1768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Computadores implementados em protoboard</a:t>
            </a:r>
          </a:p>
        </p:txBody>
      </p:sp>
    </p:spTree>
    <p:extLst>
      <p:ext uri="{BB962C8B-B14F-4D97-AF65-F5344CB8AC3E}">
        <p14:creationId xmlns:p14="http://schemas.microsoft.com/office/powerpoint/2010/main" val="2118518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6841" y="633787"/>
            <a:ext cx="8321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Computador</a:t>
            </a:r>
            <a:r>
              <a:rPr lang="en-US" sz="2800" dirty="0"/>
              <a:t> de 8 bits </a:t>
            </a:r>
            <a:r>
              <a:rPr lang="en-US" sz="2800" dirty="0" err="1"/>
              <a:t>utilizando</a:t>
            </a:r>
            <a:r>
              <a:rPr lang="en-US" sz="2800" dirty="0"/>
              <a:t> </a:t>
            </a:r>
            <a:r>
              <a:rPr lang="en-US" sz="2800" dirty="0" err="1"/>
              <a:t>componentes</a:t>
            </a:r>
            <a:r>
              <a:rPr lang="en-US" sz="2800" dirty="0"/>
              <a:t> </a:t>
            </a:r>
            <a:r>
              <a:rPr lang="en-US" sz="2800" dirty="0" err="1"/>
              <a:t>discretos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24010" y="2017152"/>
            <a:ext cx="6085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HyznrdDSSGM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24010" y="24679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=2llmPWBYvQo</a:t>
            </a:r>
          </a:p>
        </p:txBody>
      </p:sp>
      <p:sp>
        <p:nvSpPr>
          <p:cNvPr id="7" name="Rectangle 6"/>
          <p:cNvSpPr/>
          <p:nvPr/>
        </p:nvSpPr>
        <p:spPr>
          <a:xfrm>
            <a:off x="618111" y="38251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playlist?list</a:t>
            </a:r>
            <a:r>
              <a:rPr lang="en-US" dirty="0"/>
              <a:t>=PLMdNWywlSE5SVvdt2tEfKK79EIYETfN1u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D6246BC-42C3-A28A-3DA9-E66672B9F332}"/>
              </a:ext>
            </a:extLst>
          </p:cNvPr>
          <p:cNvSpPr txBox="1"/>
          <p:nvPr/>
        </p:nvSpPr>
        <p:spPr>
          <a:xfrm>
            <a:off x="524010" y="1614130"/>
            <a:ext cx="462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Computadores implementados em protoboard: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D9831C-255B-7EF3-217E-D856D0FCDC62}"/>
              </a:ext>
            </a:extLst>
          </p:cNvPr>
          <p:cNvSpPr txBox="1"/>
          <p:nvPr/>
        </p:nvSpPr>
        <p:spPr>
          <a:xfrm>
            <a:off x="524010" y="3559063"/>
            <a:ext cx="483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Tutorial sobre microprocessadores em português:</a:t>
            </a:r>
          </a:p>
        </p:txBody>
      </p:sp>
    </p:spTree>
    <p:extLst>
      <p:ext uri="{BB962C8B-B14F-4D97-AF65-F5344CB8AC3E}">
        <p14:creationId xmlns:p14="http://schemas.microsoft.com/office/powerpoint/2010/main" val="2952591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emplo 72ls24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0"/>
            <a:ext cx="7697432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806" y="6449216"/>
            <a:ext cx="135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P91 (</a:t>
            </a:r>
            <a:r>
              <a:rPr lang="en-US" dirty="0" err="1"/>
              <a:t>Bignell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8519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9-08-15 às 00.36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413"/>
            <a:ext cx="8364700" cy="5426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14824" y="597647"/>
            <a:ext cx="285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74LS373  LATCH</a:t>
            </a:r>
          </a:p>
        </p:txBody>
      </p:sp>
    </p:spTree>
    <p:extLst>
      <p:ext uri="{BB962C8B-B14F-4D97-AF65-F5344CB8AC3E}">
        <p14:creationId xmlns:p14="http://schemas.microsoft.com/office/powerpoint/2010/main" val="65151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ador_suaspartes_figu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01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411" y="6449216"/>
            <a:ext cx="373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Nicolosi</a:t>
            </a:r>
            <a:r>
              <a:rPr lang="en-US" dirty="0"/>
              <a:t>, 2013 </a:t>
            </a:r>
            <a:r>
              <a:rPr lang="en-US" dirty="0" err="1"/>
              <a:t>Microcontrolador</a:t>
            </a:r>
            <a:r>
              <a:rPr lang="en-US" dirty="0"/>
              <a:t> 8051</a:t>
            </a:r>
          </a:p>
        </p:txBody>
      </p:sp>
    </p:spTree>
    <p:extLst>
      <p:ext uri="{BB962C8B-B14F-4D97-AF65-F5344CB8AC3E}">
        <p14:creationId xmlns:p14="http://schemas.microsoft.com/office/powerpoint/2010/main" val="277396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ternal-diagram-of-74LS3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65300"/>
            <a:ext cx="8470900" cy="332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824" y="597647"/>
            <a:ext cx="285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74LS373  LATCH</a:t>
            </a:r>
          </a:p>
        </p:txBody>
      </p:sp>
    </p:spTree>
    <p:extLst>
      <p:ext uri="{BB962C8B-B14F-4D97-AF65-F5344CB8AC3E}">
        <p14:creationId xmlns:p14="http://schemas.microsoft.com/office/powerpoint/2010/main" val="493650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9-08-15 às 00.38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9717"/>
            <a:ext cx="9130360" cy="60789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118" y="14941"/>
            <a:ext cx="28556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74LS373  LATCH</a:t>
            </a:r>
          </a:p>
        </p:txBody>
      </p:sp>
    </p:spTree>
    <p:extLst>
      <p:ext uri="{BB962C8B-B14F-4D97-AF65-F5344CB8AC3E}">
        <p14:creationId xmlns:p14="http://schemas.microsoft.com/office/powerpoint/2010/main" val="2188662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ador_suaspartes_figu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9144000" cy="57019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411" y="6449216"/>
            <a:ext cx="373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Nicolosi</a:t>
            </a:r>
            <a:r>
              <a:rPr lang="en-US" dirty="0"/>
              <a:t>, 2013 </a:t>
            </a:r>
            <a:r>
              <a:rPr lang="en-US" dirty="0" err="1"/>
              <a:t>Microcontrolador</a:t>
            </a:r>
            <a:r>
              <a:rPr lang="en-US" dirty="0"/>
              <a:t> 8051</a:t>
            </a:r>
          </a:p>
        </p:txBody>
      </p:sp>
    </p:spTree>
    <p:extLst>
      <p:ext uri="{BB962C8B-B14F-4D97-AF65-F5344CB8AC3E}">
        <p14:creationId xmlns:p14="http://schemas.microsoft.com/office/powerpoint/2010/main" val="2025479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iguras scaneadas-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33" y="0"/>
            <a:ext cx="7143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710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745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4004 -</a:t>
            </a:r>
            <a:r>
              <a:rPr lang="en-US" dirty="0" err="1"/>
              <a:t>Primeiro</a:t>
            </a:r>
            <a:r>
              <a:rPr lang="en-US" dirty="0"/>
              <a:t> CI </a:t>
            </a:r>
            <a:r>
              <a:rPr lang="en-US" dirty="0" err="1"/>
              <a:t>microprocessador</a:t>
            </a:r>
            <a:endParaRPr lang="en-US" dirty="0"/>
          </a:p>
        </p:txBody>
      </p:sp>
      <p:pic>
        <p:nvPicPr>
          <p:cNvPr id="4" name="Picture 3" descr="busicom-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1012265"/>
            <a:ext cx="4064000" cy="341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8824" y="4788508"/>
            <a:ext cx="88451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A calculadora </a:t>
            </a:r>
            <a:r>
              <a:rPr lang="pt-PT" sz="2800" dirty="0" err="1"/>
              <a:t>Busicom</a:t>
            </a:r>
            <a:r>
              <a:rPr lang="pt-PT" sz="2800" dirty="0"/>
              <a:t> 141-PF e o microprocessador Intel 4004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63710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ema 400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8119" y="-881530"/>
            <a:ext cx="9861177" cy="78889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254001" y="6531982"/>
            <a:ext cx="86658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http://0xdemo.com/</a:t>
            </a:r>
            <a:r>
              <a:rPr lang="en-US" dirty="0" err="1"/>
              <a:t>wpsite</a:t>
            </a:r>
            <a:r>
              <a:rPr lang="en-US" dirty="0"/>
              <a:t>/blog/</a:t>
            </a:r>
            <a:r>
              <a:rPr lang="en-US" dirty="0" err="1"/>
              <a:t>index.php</a:t>
            </a:r>
            <a:r>
              <a:rPr lang="en-US" dirty="0"/>
              <a:t>/author/boss/page/2/</a:t>
            </a:r>
          </a:p>
        </p:txBody>
      </p:sp>
    </p:spTree>
    <p:extLst>
      <p:ext uri="{BB962C8B-B14F-4D97-AF65-F5344CB8AC3E}">
        <p14:creationId xmlns:p14="http://schemas.microsoft.com/office/powerpoint/2010/main" val="25345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CR18-36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94" y="135965"/>
            <a:ext cx="5715000" cy="5172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9529" y="4848500"/>
            <a:ext cx="8251265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    4 off 4001, read-only memory (ROM). The board also has one blank space which is marked for another 4001.</a:t>
            </a:r>
          </a:p>
          <a:p>
            <a:r>
              <a:rPr lang="en-US" dirty="0"/>
              <a:t>    2 off 4002, random-access memory (RAM).</a:t>
            </a:r>
          </a:p>
          <a:p>
            <a:r>
              <a:rPr lang="en-US" dirty="0"/>
              <a:t>    3 off 4003, shift register</a:t>
            </a:r>
          </a:p>
          <a:p>
            <a:r>
              <a:rPr lang="en-US" dirty="0"/>
              <a:t>    1 off 4004, 4-bit microprocessor (the central processing unit, CPU).</a:t>
            </a:r>
          </a:p>
        </p:txBody>
      </p:sp>
    </p:spTree>
    <p:extLst>
      <p:ext uri="{BB962C8B-B14F-4D97-AF65-F5344CB8AC3E}">
        <p14:creationId xmlns:p14="http://schemas.microsoft.com/office/powerpoint/2010/main" val="1463508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4004_dil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47" y="388470"/>
            <a:ext cx="6626918" cy="646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5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e-stack-block-diagr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12" y="134471"/>
            <a:ext cx="9562353" cy="47214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3647" y="6098069"/>
            <a:ext cx="10166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8008</a:t>
            </a:r>
          </a:p>
        </p:txBody>
      </p:sp>
    </p:spTree>
    <p:extLst>
      <p:ext uri="{BB962C8B-B14F-4D97-AF65-F5344CB8AC3E}">
        <p14:creationId xmlns:p14="http://schemas.microsoft.com/office/powerpoint/2010/main" val="3258684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4080808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371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941" y="6350000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4004 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17819" y="6345803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8008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8824" y="6350000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8080</a:t>
            </a:r>
          </a:p>
        </p:txBody>
      </p:sp>
      <p:sp>
        <p:nvSpPr>
          <p:cNvPr id="8" name="Rectangle 7"/>
          <p:cNvSpPr/>
          <p:nvPr/>
        </p:nvSpPr>
        <p:spPr>
          <a:xfrm>
            <a:off x="119529" y="5187956"/>
            <a:ext cx="84519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 8008 tem </a:t>
            </a:r>
            <a:r>
              <a:rPr lang="en-US" dirty="0" err="1"/>
              <a:t>apenas</a:t>
            </a:r>
            <a:r>
              <a:rPr lang="en-US" dirty="0"/>
              <a:t> 2 </a:t>
            </a:r>
            <a:r>
              <a:rPr lang="en-US" dirty="0" err="1"/>
              <a:t>pinos</a:t>
            </a:r>
            <a:r>
              <a:rPr lang="en-US" dirty="0"/>
              <a:t> a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comparação</a:t>
            </a:r>
            <a:r>
              <a:rPr lang="en-US" dirty="0"/>
              <a:t> com o 4004, </a:t>
            </a:r>
            <a:r>
              <a:rPr lang="en-US" dirty="0" err="1"/>
              <a:t>enquanto</a:t>
            </a:r>
            <a:r>
              <a:rPr lang="en-US" dirty="0"/>
              <a:t> o 8080 tem 40 </a:t>
            </a:r>
            <a:r>
              <a:rPr lang="en-US" dirty="0" err="1"/>
              <a:t>pinos</a:t>
            </a:r>
            <a:r>
              <a:rPr lang="en-US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97236" y="5816315"/>
            <a:ext cx="5921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Comparação</a:t>
            </a:r>
            <a:r>
              <a:rPr lang="en-US" sz="2800" dirty="0"/>
              <a:t> entre </a:t>
            </a:r>
            <a:r>
              <a:rPr lang="en-US" sz="2800" dirty="0" err="1"/>
              <a:t>microprocessadores</a:t>
            </a:r>
            <a:r>
              <a:rPr 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49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/>
          <p:cNvSpPr txBox="1">
            <a:spLocks noChangeArrowheads="1"/>
          </p:cNvSpPr>
          <p:nvPr/>
        </p:nvSpPr>
        <p:spPr bwMode="auto">
          <a:xfrm>
            <a:off x="3019425" y="1743075"/>
            <a:ext cx="5921375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4720" tIns="91440" rIns="90000" bIns="46800"/>
          <a:lstStyle>
            <a:lvl1pPr marL="431800" indent="-317500"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2700">
                <a:solidFill>
                  <a:srgbClr val="000000"/>
                </a:solidFill>
                <a:latin typeface="Arial" charset="0"/>
                <a:cs typeface="DejaVu Sans" charset="0"/>
              </a:rPr>
              <a:t>Imaginemos 8 posições:</a:t>
            </a:r>
          </a:p>
          <a:p>
            <a:pPr>
              <a:lnSpc>
                <a:spcPct val="8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2700">
                <a:solidFill>
                  <a:srgbClr val="000000"/>
                </a:solidFill>
                <a:latin typeface="Arial" charset="0"/>
                <a:cs typeface="DejaVu Sans" charset="0"/>
              </a:rPr>
              <a:t> Cada posição pode ter um valor de 0 (zero) ou 1  (um). Esta posição com um valor é um bit, ou  melhor, bit é o valor que há dentro da posição. </a:t>
            </a:r>
          </a:p>
          <a:p>
            <a:pPr>
              <a:lnSpc>
                <a:spcPct val="80000"/>
              </a:lnSpc>
              <a:buClrTx/>
              <a:buFontTx/>
              <a:buNone/>
              <a:defRPr/>
            </a:pPr>
            <a:endParaRPr lang="pt-BR" sz="2700">
              <a:solidFill>
                <a:srgbClr val="000000"/>
              </a:solidFill>
              <a:latin typeface="Arial" charset="0"/>
              <a:cs typeface="DejaVu Sans" charset="0"/>
            </a:endParaRPr>
          </a:p>
          <a:p>
            <a:pPr>
              <a:lnSpc>
                <a:spcPct val="8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2700">
                <a:solidFill>
                  <a:srgbClr val="000000"/>
                </a:solidFill>
                <a:latin typeface="Arial" charset="0"/>
                <a:cs typeface="DejaVu Sans" charset="0"/>
              </a:rPr>
              <a:t>Quando juntamos 8 bits, como no exemplo a seguir: </a:t>
            </a:r>
          </a:p>
          <a:p>
            <a:pPr>
              <a:lnSpc>
                <a:spcPct val="80000"/>
              </a:lnSpc>
              <a:buClrTx/>
              <a:buFontTx/>
              <a:buNone/>
              <a:defRPr/>
            </a:pPr>
            <a:r>
              <a:rPr lang="pt-BR" sz="2700">
                <a:solidFill>
                  <a:srgbClr val="000000"/>
                </a:solidFill>
                <a:latin typeface="Arial" charset="0"/>
                <a:cs typeface="DejaVu Sans" charset="0"/>
              </a:rPr>
              <a:t> </a:t>
            </a:r>
          </a:p>
          <a:p>
            <a:pPr>
              <a:lnSpc>
                <a:spcPct val="8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2700">
                <a:solidFill>
                  <a:srgbClr val="000000"/>
                </a:solidFill>
                <a:latin typeface="Arial" charset="0"/>
                <a:cs typeface="DejaVu Sans" charset="0"/>
              </a:rPr>
              <a:t>“00110011”   ⇒ Chamamos isto de byte. Um byte então é um conjunto de 8 bits. 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2" r="13335" b="46674"/>
          <a:stretch>
            <a:fillRect/>
          </a:stretch>
        </p:blipFill>
        <p:spPr bwMode="auto">
          <a:xfrm>
            <a:off x="0" y="2571750"/>
            <a:ext cx="3286125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 l="10002" r="13335" b="4667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5059" name="Text Box 3"/>
          <p:cNvSpPr txBox="1">
            <a:spLocks noChangeArrowheads="1"/>
          </p:cNvSpPr>
          <p:nvPr/>
        </p:nvSpPr>
        <p:spPr bwMode="auto">
          <a:xfrm>
            <a:off x="863600" y="585788"/>
            <a:ext cx="2541588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sz="3600">
                <a:solidFill>
                  <a:srgbClr val="000000"/>
                </a:solidFill>
              </a:rPr>
              <a:t>BIT e BYTE</a:t>
            </a:r>
          </a:p>
        </p:txBody>
      </p:sp>
    </p:spTree>
    <p:extLst>
      <p:ext uri="{BB962C8B-B14F-4D97-AF65-F5344CB8AC3E}">
        <p14:creationId xmlns:p14="http://schemas.microsoft.com/office/powerpoint/2010/main" val="35022336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498" y="175155"/>
            <a:ext cx="44075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Uma característica inconveniente do 8008 é que ele tem apenas 18 pinos, o que torna o chip mais lento e muito mais difícil de usar. O 8008 usa 14 bits de endereço e 8 bits de dados, portanto, com 18 pinos, não há pinos suficientes para cada sinal. Em vez disso, o chip possui 8 pinos de dados reutilizados em três ciclos para transmitir os bits de endereço LOW, os bits de endereço HIGH e os bits de dados. Um computador usando o 8008 requer muitos chips de suporte para interagir com essa arquitetura de barramento inconveniente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3647" y="6098069"/>
            <a:ext cx="10166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8008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CCD247F-DA6B-192A-57A8-6A8A43F0FA0A}"/>
              </a:ext>
            </a:extLst>
          </p:cNvPr>
          <p:cNvSpPr txBox="1"/>
          <p:nvPr/>
        </p:nvSpPr>
        <p:spPr>
          <a:xfrm>
            <a:off x="2066544" y="602112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http://</a:t>
            </a:r>
            <a:r>
              <a:rPr lang="pt-BR" dirty="0" err="1">
                <a:hlinkClick r:id="rId2"/>
              </a:rPr>
              <a:t>www.cpu-zone.com</a:t>
            </a:r>
            <a:r>
              <a:rPr lang="pt-BR" dirty="0">
                <a:hlinkClick r:id="rId2"/>
              </a:rPr>
              <a:t>/8008.htm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27DA92-A68A-61AE-BD0A-C0BB797A0F9E}"/>
              </a:ext>
            </a:extLst>
          </p:cNvPr>
          <p:cNvSpPr txBox="1"/>
          <p:nvPr/>
        </p:nvSpPr>
        <p:spPr>
          <a:xfrm>
            <a:off x="2066544" y="64081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https://www.8008chron.com/8008CPU.pdf</a:t>
            </a:r>
            <a:endParaRPr lang="pt-BR" dirty="0"/>
          </a:p>
        </p:txBody>
      </p:sp>
      <p:pic>
        <p:nvPicPr>
          <p:cNvPr id="9" name="Imagem 8" descr="Imagem em preto e branco&#10;&#10;Descrição gerada automaticamente">
            <a:extLst>
              <a:ext uri="{FF2B5EF4-FFF2-40B4-BE49-F238E27FC236}">
                <a16:creationId xmlns:a16="http://schemas.microsoft.com/office/drawing/2014/main" id="{B1299EA8-6C83-3ED1-1A23-91D998A61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561" y="717592"/>
            <a:ext cx="4110439" cy="411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25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80bus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097" y="0"/>
            <a:ext cx="9839568" cy="5910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509986"/>
            <a:ext cx="75602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http://0xdemo.com/</a:t>
            </a:r>
            <a:r>
              <a:rPr lang="en-US" sz="1000" dirty="0" err="1">
                <a:hlinkClick r:id="rId3"/>
              </a:rPr>
              <a:t>wpsite</a:t>
            </a:r>
            <a:r>
              <a:rPr lang="en-US" sz="1000" dirty="0">
                <a:hlinkClick r:id="rId3"/>
              </a:rPr>
              <a:t>/blog/</a:t>
            </a:r>
            <a:r>
              <a:rPr lang="en-US" sz="1000" dirty="0" err="1">
                <a:hlinkClick r:id="rId3"/>
              </a:rPr>
              <a:t>index.php</a:t>
            </a:r>
            <a:r>
              <a:rPr lang="en-US" sz="1000" dirty="0">
                <a:hlinkClick r:id="rId3"/>
              </a:rPr>
              <a:t>/2017/09/26/an-introduction-to-modern-computers-part-8a-introducing-the-intels-8080-interrupts-and-the-new-stack/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95378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80and82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411" y="0"/>
            <a:ext cx="8665882" cy="725563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20DE293-9270-A300-2036-6C0ACD7F44C3}"/>
              </a:ext>
            </a:extLst>
          </p:cNvPr>
          <p:cNvSpPr txBox="1"/>
          <p:nvPr/>
        </p:nvSpPr>
        <p:spPr>
          <a:xfrm>
            <a:off x="7766304" y="475488"/>
            <a:ext cx="1120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8080</a:t>
            </a:r>
          </a:p>
        </p:txBody>
      </p:sp>
    </p:spTree>
    <p:extLst>
      <p:ext uri="{BB962C8B-B14F-4D97-AF65-F5344CB8AC3E}">
        <p14:creationId xmlns:p14="http://schemas.microsoft.com/office/powerpoint/2010/main" val="4188404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766" y="1264465"/>
            <a:ext cx="747058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 sz="3200" dirty="0" err="1"/>
              <a:t>acumulador</a:t>
            </a:r>
            <a:r>
              <a:rPr lang="en-US" sz="3200" dirty="0"/>
              <a:t> </a:t>
            </a:r>
            <a:r>
              <a:rPr lang="en-US" sz="3200" dirty="0" err="1"/>
              <a:t>ou</a:t>
            </a:r>
            <a:r>
              <a:rPr lang="en-US" sz="3200" dirty="0"/>
              <a:t> A </a:t>
            </a:r>
            <a:r>
              <a:rPr lang="en-US" sz="3200" dirty="0" err="1"/>
              <a:t>é</a:t>
            </a:r>
            <a:r>
              <a:rPr lang="en-US" sz="3200" dirty="0"/>
              <a:t> um </a:t>
            </a:r>
            <a:r>
              <a:rPr lang="en-US" sz="3200" dirty="0" err="1"/>
              <a:t>registrador</a:t>
            </a:r>
            <a:r>
              <a:rPr lang="en-US" sz="3200" dirty="0"/>
              <a:t> </a:t>
            </a:r>
            <a:r>
              <a:rPr lang="en-US" sz="3200" dirty="0" err="1"/>
              <a:t>que</a:t>
            </a:r>
            <a:r>
              <a:rPr lang="en-US" sz="3200" dirty="0"/>
              <a:t>, </a:t>
            </a:r>
            <a:r>
              <a:rPr lang="en-US" sz="3200" dirty="0" err="1"/>
              <a:t>além</a:t>
            </a:r>
            <a:r>
              <a:rPr lang="en-US" sz="3200" dirty="0"/>
              <a:t> de </a:t>
            </a:r>
            <a:r>
              <a:rPr lang="en-US" sz="3200" dirty="0" err="1"/>
              <a:t>poder</a:t>
            </a:r>
            <a:r>
              <a:rPr lang="en-US" sz="3200" dirty="0"/>
              <a:t> </a:t>
            </a:r>
            <a:r>
              <a:rPr lang="en-US" sz="3200" dirty="0" err="1"/>
              <a:t>ser</a:t>
            </a:r>
            <a:r>
              <a:rPr lang="en-US" sz="3200" dirty="0"/>
              <a:t> </a:t>
            </a:r>
            <a:r>
              <a:rPr lang="en-US" sz="3200" dirty="0" err="1"/>
              <a:t>usado</a:t>
            </a:r>
            <a:r>
              <a:rPr lang="en-US" sz="3200" dirty="0"/>
              <a:t> de forma </a:t>
            </a:r>
            <a:r>
              <a:rPr lang="en-US" sz="3200" dirty="0" err="1"/>
              <a:t>geral</a:t>
            </a:r>
            <a:r>
              <a:rPr lang="en-US" sz="3200" dirty="0"/>
              <a:t>, </a:t>
            </a:r>
            <a:r>
              <a:rPr lang="en-US" sz="3200" dirty="0" err="1"/>
              <a:t>é</a:t>
            </a:r>
            <a:r>
              <a:rPr lang="en-US" sz="3200" dirty="0"/>
              <a:t> </a:t>
            </a:r>
            <a:r>
              <a:rPr lang="en-US" sz="3200" dirty="0" err="1"/>
              <a:t>especializado</a:t>
            </a:r>
            <a:r>
              <a:rPr lang="en-US" sz="3200" dirty="0"/>
              <a:t>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armazenar</a:t>
            </a:r>
            <a:r>
              <a:rPr lang="en-US" sz="3200" dirty="0"/>
              <a:t> </a:t>
            </a:r>
            <a:r>
              <a:rPr lang="en-US" sz="3200" dirty="0" err="1"/>
              <a:t>resultados</a:t>
            </a:r>
            <a:r>
              <a:rPr lang="en-US" sz="3200" dirty="0"/>
              <a:t> de </a:t>
            </a:r>
            <a:r>
              <a:rPr lang="en-US" sz="3200" dirty="0" err="1"/>
              <a:t>operações</a:t>
            </a:r>
            <a:r>
              <a:rPr lang="en-US" sz="3200" dirty="0"/>
              <a:t> </a:t>
            </a:r>
            <a:r>
              <a:rPr lang="en-US" sz="3200" dirty="0" err="1"/>
              <a:t>lógicas</a:t>
            </a:r>
            <a:r>
              <a:rPr lang="en-US" sz="3200" dirty="0"/>
              <a:t> e </a:t>
            </a:r>
            <a:r>
              <a:rPr lang="en-US" sz="3200" dirty="0" err="1"/>
              <a:t>aritméticas</a:t>
            </a:r>
            <a:r>
              <a:rPr lang="en-US" sz="3200" dirty="0"/>
              <a:t> de 8 bits. </a:t>
            </a:r>
          </a:p>
          <a:p>
            <a:pPr marL="285750" indent="-285750">
              <a:buFontTx/>
              <a:buChar char="•"/>
            </a:pPr>
            <a:r>
              <a:rPr lang="en-US" sz="3200" dirty="0"/>
              <a:t>O </a:t>
            </a:r>
            <a:r>
              <a:rPr lang="en-US" sz="3200" dirty="0" err="1"/>
              <a:t>registrador</a:t>
            </a:r>
            <a:r>
              <a:rPr lang="en-US" sz="3200" dirty="0"/>
              <a:t> de flags </a:t>
            </a:r>
            <a:r>
              <a:rPr lang="en-US" sz="3200" dirty="0" err="1"/>
              <a:t>ou</a:t>
            </a:r>
            <a:r>
              <a:rPr lang="en-US" sz="3200" dirty="0"/>
              <a:t> F serve </a:t>
            </a:r>
            <a:r>
              <a:rPr lang="en-US" sz="3200" dirty="0" err="1"/>
              <a:t>para</a:t>
            </a:r>
            <a:r>
              <a:rPr lang="en-US" sz="3200" dirty="0"/>
              <a:t> </a:t>
            </a:r>
            <a:r>
              <a:rPr lang="en-US" sz="3200" dirty="0" err="1"/>
              <a:t>sinalizar</a:t>
            </a:r>
            <a:r>
              <a:rPr lang="en-US" sz="3200" dirty="0"/>
              <a:t> </a:t>
            </a:r>
            <a:r>
              <a:rPr lang="en-US" sz="3200" dirty="0" err="1"/>
              <a:t>os</a:t>
            </a:r>
            <a:r>
              <a:rPr lang="en-US" sz="3200" dirty="0"/>
              <a:t> </a:t>
            </a:r>
            <a:r>
              <a:rPr lang="en-US" sz="3200" dirty="0" err="1"/>
              <a:t>estados</a:t>
            </a:r>
            <a:r>
              <a:rPr lang="en-US" sz="3200" dirty="0"/>
              <a:t> </a:t>
            </a:r>
            <a:r>
              <a:rPr lang="en-US" sz="3200" dirty="0" err="1"/>
              <a:t>decorrentes</a:t>
            </a:r>
            <a:r>
              <a:rPr lang="en-US" sz="3200" dirty="0"/>
              <a:t> de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instrução</a:t>
            </a:r>
            <a:r>
              <a:rPr lang="en-US" sz="3200" dirty="0"/>
              <a:t> </a:t>
            </a:r>
            <a:r>
              <a:rPr lang="en-US" sz="3200" dirty="0" err="1"/>
              <a:t>executada</a:t>
            </a:r>
            <a:r>
              <a:rPr lang="en-US" sz="3200" dirty="0"/>
              <a:t>; </a:t>
            </a:r>
            <a:r>
              <a:rPr lang="en-US" sz="3200" dirty="0" err="1"/>
              <a:t>cada</a:t>
            </a:r>
            <a:r>
              <a:rPr lang="en-US" sz="3200" dirty="0"/>
              <a:t> bit </a:t>
            </a:r>
            <a:r>
              <a:rPr lang="en-US" sz="3200" dirty="0" err="1"/>
              <a:t>deste</a:t>
            </a:r>
            <a:r>
              <a:rPr lang="en-US" sz="3200" dirty="0"/>
              <a:t> </a:t>
            </a:r>
            <a:r>
              <a:rPr lang="en-US" sz="3200" dirty="0" err="1"/>
              <a:t>registrador</a:t>
            </a:r>
            <a:r>
              <a:rPr lang="en-US" sz="3200" dirty="0"/>
              <a:t> tem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finalidade</a:t>
            </a:r>
            <a:r>
              <a:rPr lang="en-US" sz="3200" dirty="0"/>
              <a:t> </a:t>
            </a:r>
            <a:r>
              <a:rPr lang="en-US" sz="3200" dirty="0" err="1"/>
              <a:t>específica</a:t>
            </a:r>
            <a:r>
              <a:rPr lang="en-US" sz="3200" dirty="0"/>
              <a:t>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7176" y="463176"/>
            <a:ext cx="58324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Acumulador</a:t>
            </a:r>
            <a:r>
              <a:rPr lang="en-US" sz="3200" dirty="0"/>
              <a:t> e </a:t>
            </a:r>
            <a:r>
              <a:rPr lang="en-US" sz="3200" dirty="0" err="1"/>
              <a:t>registrador</a:t>
            </a:r>
            <a:r>
              <a:rPr lang="en-US" sz="3200" dirty="0"/>
              <a:t> de flags</a:t>
            </a:r>
          </a:p>
        </p:txBody>
      </p:sp>
    </p:spTree>
    <p:extLst>
      <p:ext uri="{BB962C8B-B14F-4D97-AF65-F5344CB8AC3E}">
        <p14:creationId xmlns:p14="http://schemas.microsoft.com/office/powerpoint/2010/main" val="31827835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45" name="Rectangle 1"/>
          <p:cNvSpPr>
            <a:spLocks noChangeArrowheads="1"/>
          </p:cNvSpPr>
          <p:nvPr/>
        </p:nvSpPr>
        <p:spPr bwMode="auto">
          <a:xfrm>
            <a:off x="468313" y="692150"/>
            <a:ext cx="8351837" cy="481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3200" baseline="30000">
                <a:solidFill>
                  <a:srgbClr val="000000"/>
                </a:solidFill>
                <a:latin typeface="Arial" charset="0"/>
                <a:cs typeface="Arial" charset="0"/>
              </a:rPr>
              <a:t>Um </a:t>
            </a:r>
            <a:r>
              <a:rPr lang="pt-BR" sz="3200" b="1" baseline="30000">
                <a:solidFill>
                  <a:srgbClr val="000000"/>
                </a:solidFill>
                <a:latin typeface="Arial" charset="0"/>
                <a:cs typeface="Arial" charset="0"/>
              </a:rPr>
              <a:t>Microprocessador </a:t>
            </a:r>
            <a:r>
              <a:rPr lang="pt-BR" sz="3200" baseline="30000">
                <a:solidFill>
                  <a:srgbClr val="000000"/>
                </a:solidFill>
                <a:latin typeface="Arial" charset="0"/>
                <a:cs typeface="Arial" charset="0"/>
              </a:rPr>
              <a:t>é a parte principal de um microcomputador e a sua principal responsabilidade é executar instruções, que em última análise controlam todas as suas partes. Ele possui duas unidades básicas: </a:t>
            </a:r>
          </a:p>
          <a:p>
            <a:r>
              <a:rPr lang="pt-BR" sz="3200" baseline="30000">
                <a:solidFill>
                  <a:srgbClr val="000000"/>
                </a:solidFill>
                <a:latin typeface="Arial" charset="0"/>
                <a:cs typeface="Arial" charset="0"/>
              </a:rPr>
              <a:t>a </a:t>
            </a:r>
            <a:r>
              <a:rPr lang="pt-BR" sz="3200" b="1" baseline="30000">
                <a:solidFill>
                  <a:srgbClr val="000000"/>
                </a:solidFill>
                <a:latin typeface="Arial" charset="0"/>
                <a:cs typeface="Arial" charset="0"/>
              </a:rPr>
              <a:t>Unidade Lógica Aritmética (ULA)</a:t>
            </a:r>
            <a:r>
              <a:rPr lang="pt-BR" sz="3200" baseline="30000">
                <a:solidFill>
                  <a:srgbClr val="000000"/>
                </a:solidFill>
                <a:latin typeface="Arial" charset="0"/>
                <a:cs typeface="Arial" charset="0"/>
              </a:rPr>
              <a:t>, responsável pela realização das operações lógicas e</a:t>
            </a:r>
            <a:r>
              <a:rPr lang="pt-BR" sz="3200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>
                <a:solidFill>
                  <a:srgbClr val="000000"/>
                </a:solidFill>
                <a:latin typeface="Arial" charset="0"/>
                <a:cs typeface="Arial" charset="0"/>
              </a:rPr>
              <a:t>aritméticas,</a:t>
            </a:r>
          </a:p>
          <a:p>
            <a:r>
              <a:rPr lang="pt-BR">
                <a:solidFill>
                  <a:srgbClr val="000000"/>
                </a:solidFill>
                <a:latin typeface="Arial" charset="0"/>
                <a:cs typeface="Arial" charset="0"/>
              </a:rPr>
              <a:t> e a </a:t>
            </a:r>
            <a:r>
              <a:rPr lang="pt-BR" b="1">
                <a:solidFill>
                  <a:srgbClr val="000000"/>
                </a:solidFill>
                <a:latin typeface="Arial" charset="0"/>
                <a:cs typeface="Arial" charset="0"/>
              </a:rPr>
              <a:t>Unidade de Controle (UC)</a:t>
            </a:r>
            <a:r>
              <a:rPr lang="pt-BR">
                <a:solidFill>
                  <a:srgbClr val="000000"/>
                </a:solidFill>
                <a:latin typeface="Arial" charset="0"/>
                <a:cs typeface="Arial" charset="0"/>
              </a:rPr>
              <a:t>, responsável pela decodificação e execução das instruções, fornecendo os sinais de temporização adequados para as diversas partes do processador e do próprio computador além de</a:t>
            </a:r>
          </a:p>
          <a:p>
            <a:r>
              <a:rPr lang="pt-BR">
                <a:solidFill>
                  <a:srgbClr val="000000"/>
                </a:solidFill>
                <a:latin typeface="Arial" charset="0"/>
                <a:cs typeface="Arial" charset="0"/>
              </a:rPr>
              <a:t> </a:t>
            </a:r>
            <a:r>
              <a:rPr lang="pt-BR" b="1">
                <a:solidFill>
                  <a:srgbClr val="000000"/>
                </a:solidFill>
                <a:latin typeface="Arial" charset="0"/>
                <a:cs typeface="Arial" charset="0"/>
              </a:rPr>
              <a:t>Registradores </a:t>
            </a:r>
            <a:r>
              <a:rPr lang="pt-BR">
                <a:solidFill>
                  <a:srgbClr val="000000"/>
                </a:solidFill>
                <a:latin typeface="Arial" charset="0"/>
                <a:cs typeface="Arial" charset="0"/>
              </a:rPr>
              <a:t>para armazenamento da Informação Binária (dados, endereços e instruções). </a:t>
            </a:r>
          </a:p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41346" name="TextBox 2"/>
          <p:cNvSpPr txBox="1">
            <a:spLocks noChangeArrowheads="1"/>
          </p:cNvSpPr>
          <p:nvPr/>
        </p:nvSpPr>
        <p:spPr bwMode="auto">
          <a:xfrm>
            <a:off x="755650" y="188913"/>
            <a:ext cx="2852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t-BR" sz="3600" b="1" baseline="30000">
                <a:solidFill>
                  <a:srgbClr val="000000"/>
                </a:solidFill>
                <a:latin typeface="Arial" charset="0"/>
                <a:cs typeface="Arial" charset="0"/>
              </a:rPr>
              <a:t>Microprocessador </a:t>
            </a:r>
            <a:endParaRPr lang="en-US" sz="360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57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0422-06-mpu-vs-mcu-v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83241"/>
            <a:ext cx="8373035" cy="569831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4000" y="2599765"/>
            <a:ext cx="50650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Microprocessadores</a:t>
            </a:r>
            <a:r>
              <a:rPr lang="en-US" sz="3200" dirty="0"/>
              <a:t> X </a:t>
            </a:r>
            <a:r>
              <a:rPr lang="en-US" sz="3200" dirty="0" err="1"/>
              <a:t>microcontroladores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83956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Z80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352099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http://optotech.net.br/msx/z80a.pdf</a:t>
            </a:r>
            <a:endParaRPr lang="en-US" dirty="0"/>
          </a:p>
        </p:txBody>
      </p:sp>
      <p:pic>
        <p:nvPicPr>
          <p:cNvPr id="7" name="Picture 6" descr="Zilog_Z382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42" y="1012190"/>
            <a:ext cx="3725735" cy="326098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5814216"/>
            <a:ext cx="3890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pt.wikipedia.org</a:t>
            </a:r>
            <a:r>
              <a:rPr lang="en-US" dirty="0"/>
              <a:t>/wiki/Zilog_Z80</a:t>
            </a:r>
          </a:p>
        </p:txBody>
      </p:sp>
      <p:sp>
        <p:nvSpPr>
          <p:cNvPr id="9" name="Rectangle 8"/>
          <p:cNvSpPr/>
          <p:nvPr/>
        </p:nvSpPr>
        <p:spPr>
          <a:xfrm>
            <a:off x="3786133" y="474382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 Z80 </a:t>
            </a:r>
            <a:r>
              <a:rPr lang="en-US" dirty="0" err="1"/>
              <a:t>conta</a:t>
            </a:r>
            <a:r>
              <a:rPr lang="en-US" dirty="0"/>
              <a:t> com um </a:t>
            </a:r>
            <a:r>
              <a:rPr lang="en-US" dirty="0" err="1"/>
              <a:t>conjunto</a:t>
            </a:r>
            <a:r>
              <a:rPr lang="en-US" dirty="0"/>
              <a:t> de 178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, </a:t>
            </a:r>
            <a:r>
              <a:rPr lang="en-US" dirty="0" err="1"/>
              <a:t>divididas</a:t>
            </a:r>
            <a:r>
              <a:rPr lang="en-US" dirty="0"/>
              <a:t> 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categorias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86133" y="357992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 Z80 </a:t>
            </a:r>
            <a:r>
              <a:rPr lang="en-US" dirty="0" err="1"/>
              <a:t>possui</a:t>
            </a:r>
            <a:r>
              <a:rPr lang="en-US" dirty="0"/>
              <a:t> 208 bits de </a:t>
            </a:r>
            <a:r>
              <a:rPr lang="en-US" dirty="0" err="1"/>
              <a:t>memória</a:t>
            </a:r>
            <a:r>
              <a:rPr lang="en-US" dirty="0"/>
              <a:t> </a:t>
            </a:r>
            <a:r>
              <a:rPr lang="en-US" dirty="0" err="1"/>
              <a:t>interna</a:t>
            </a:r>
            <a:r>
              <a:rPr lang="en-US" dirty="0"/>
              <a:t> </a:t>
            </a:r>
            <a:r>
              <a:rPr lang="en-US" dirty="0" err="1"/>
              <a:t>acessível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programador</a:t>
            </a:r>
            <a:r>
              <a:rPr lang="en-US" dirty="0"/>
              <a:t>,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forma de </a:t>
            </a:r>
            <a:r>
              <a:rPr lang="en-US" dirty="0" err="1"/>
              <a:t>registradores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786133" y="857604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O Z80 </a:t>
            </a:r>
            <a:r>
              <a:rPr lang="en-US" dirty="0" err="1"/>
              <a:t>surgiu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Federico </a:t>
            </a:r>
            <a:r>
              <a:rPr lang="en-US" dirty="0" err="1"/>
              <a:t>Faggin</a:t>
            </a:r>
            <a:r>
              <a:rPr lang="en-US" dirty="0"/>
              <a:t>, </a:t>
            </a:r>
            <a:r>
              <a:rPr lang="en-US" dirty="0" err="1"/>
              <a:t>depois</a:t>
            </a:r>
            <a:r>
              <a:rPr lang="en-US" dirty="0"/>
              <a:t> de </a:t>
            </a:r>
            <a:r>
              <a:rPr lang="en-US" dirty="0" err="1"/>
              <a:t>trabalhar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 do 8080, </a:t>
            </a:r>
            <a:r>
              <a:rPr lang="en-US" dirty="0" err="1"/>
              <a:t>deixou</a:t>
            </a:r>
            <a:r>
              <a:rPr lang="en-US" dirty="0"/>
              <a:t> a Intel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fundar</a:t>
            </a:r>
            <a:r>
              <a:rPr lang="en-US" dirty="0"/>
              <a:t> a </a:t>
            </a:r>
            <a:r>
              <a:rPr lang="en-US" dirty="0" err="1"/>
              <a:t>Zilog</a:t>
            </a:r>
            <a:r>
              <a:rPr lang="en-US" dirty="0"/>
              <a:t> com Ralph </a:t>
            </a:r>
            <a:r>
              <a:rPr lang="en-US" dirty="0" err="1"/>
              <a:t>Ungermann</a:t>
            </a:r>
            <a:r>
              <a:rPr lang="en-US" dirty="0"/>
              <a:t>, e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volta</a:t>
            </a:r>
            <a:r>
              <a:rPr lang="en-US" dirty="0"/>
              <a:t> de </a:t>
            </a:r>
            <a:r>
              <a:rPr lang="en-US" dirty="0" err="1"/>
              <a:t>julho</a:t>
            </a:r>
            <a:r>
              <a:rPr lang="en-US" dirty="0"/>
              <a:t> de 1976,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tinham</a:t>
            </a:r>
            <a:r>
              <a:rPr lang="en-US" dirty="0"/>
              <a:t> o Z80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venda</a:t>
            </a:r>
            <a:r>
              <a:rPr lang="en-US" dirty="0"/>
              <a:t> no </a:t>
            </a:r>
            <a:r>
              <a:rPr lang="en-US" dirty="0" err="1"/>
              <a:t>mercado</a:t>
            </a:r>
            <a:r>
              <a:rPr lang="en-US" dirty="0"/>
              <a:t>.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binariamente</a:t>
            </a:r>
            <a:r>
              <a:rPr lang="en-US" dirty="0"/>
              <a:t> </a:t>
            </a:r>
            <a:r>
              <a:rPr lang="en-US" dirty="0" err="1"/>
              <a:t>compatível</a:t>
            </a:r>
            <a:r>
              <a:rPr lang="en-US" dirty="0"/>
              <a:t> com o Intel 8080, de forma </a:t>
            </a:r>
            <a:r>
              <a:rPr lang="en-US" dirty="0" err="1"/>
              <a:t>que</a:t>
            </a:r>
            <a:r>
              <a:rPr lang="en-US" dirty="0"/>
              <a:t> a </a:t>
            </a:r>
            <a:r>
              <a:rPr lang="en-US" dirty="0" err="1"/>
              <a:t>maior</a:t>
            </a:r>
            <a:r>
              <a:rPr lang="en-US" dirty="0"/>
              <a:t> parte do </a:t>
            </a:r>
            <a:r>
              <a:rPr lang="en-US" dirty="0" err="1"/>
              <a:t>código</a:t>
            </a:r>
            <a:r>
              <a:rPr lang="en-US" dirty="0"/>
              <a:t> 8080 podia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executado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alterações</a:t>
            </a:r>
            <a:r>
              <a:rPr lang="en-US" dirty="0"/>
              <a:t> </a:t>
            </a:r>
            <a:r>
              <a:rPr lang="en-US" dirty="0" err="1"/>
              <a:t>nele</a:t>
            </a:r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231252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80cpu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23" y="0"/>
            <a:ext cx="8305800" cy="762918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7176" y="6887883"/>
            <a:ext cx="39090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Z80 </a:t>
            </a:r>
            <a:r>
              <a:rPr lang="en-US" sz="3200" dirty="0" err="1"/>
              <a:t>Microprocessador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83406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80block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0"/>
            <a:ext cx="63727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57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80arq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78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5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ext Box 1"/>
          <p:cNvSpPr txBox="1">
            <a:spLocks noChangeArrowheads="1"/>
          </p:cNvSpPr>
          <p:nvPr/>
        </p:nvSpPr>
        <p:spPr bwMode="auto">
          <a:xfrm>
            <a:off x="214313" y="1743075"/>
            <a:ext cx="8726487" cy="318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4720" tIns="91440" rIns="90000" bIns="46800"/>
          <a:lstStyle>
            <a:lvl1pPr marL="430213" indent="-317500"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lnSpc>
                <a:spcPct val="9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3000">
                <a:solidFill>
                  <a:srgbClr val="000000"/>
                </a:solidFill>
              </a:rPr>
              <a:t>Às vezes os bits podem ser agrupados em números de 4, veja: </a:t>
            </a:r>
          </a:p>
          <a:p>
            <a:pPr>
              <a:lnSpc>
                <a:spcPct val="9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3000">
                <a:solidFill>
                  <a:srgbClr val="000000"/>
                </a:solidFill>
              </a:rPr>
              <a:t>“0101”    ⇒ Damos a isto o nome de “nibble”. </a:t>
            </a:r>
          </a:p>
          <a:p>
            <a:pPr>
              <a:lnSpc>
                <a:spcPct val="9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3000">
                <a:solidFill>
                  <a:srgbClr val="000000"/>
                </a:solidFill>
              </a:rPr>
              <a:t>Outras vezes os bits podem se agrupar com números maiores que 8, veja: </a:t>
            </a:r>
          </a:p>
          <a:p>
            <a:pPr>
              <a:lnSpc>
                <a:spcPct val="9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3000">
                <a:solidFill>
                  <a:srgbClr val="000000"/>
                </a:solidFill>
              </a:rPr>
              <a:t>“001100110011”  ⇒ Chamamos isto de “Word”:  16 bits ou 2 bytes</a:t>
            </a: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4714875"/>
            <a:ext cx="4286250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46083" name="Text Box 3"/>
          <p:cNvSpPr txBox="1">
            <a:spLocks noChangeArrowheads="1"/>
          </p:cNvSpPr>
          <p:nvPr/>
        </p:nvSpPr>
        <p:spPr bwMode="auto">
          <a:xfrm>
            <a:off x="863600" y="585788"/>
            <a:ext cx="2897188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sz="3600">
                <a:solidFill>
                  <a:srgbClr val="000000"/>
                </a:solidFill>
              </a:rPr>
              <a:t>Nibble e Word</a:t>
            </a:r>
          </a:p>
        </p:txBody>
      </p:sp>
    </p:spTree>
    <p:extLst>
      <p:ext uri="{BB962C8B-B14F-4D97-AF65-F5344CB8AC3E}">
        <p14:creationId xmlns:p14="http://schemas.microsoft.com/office/powerpoint/2010/main" val="26360240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ptura de Tela 2019-08-16 às 02.15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1400"/>
            <a:ext cx="9144000" cy="47707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2471" y="448235"/>
            <a:ext cx="3427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Compatibilidade</a:t>
            </a:r>
            <a:r>
              <a:rPr lang="en-US" dirty="0"/>
              <a:t> de </a:t>
            </a:r>
            <a:r>
              <a:rPr lang="en-US" dirty="0" err="1"/>
              <a:t>instruções</a:t>
            </a:r>
            <a:r>
              <a:rPr lang="en-US" dirty="0"/>
              <a:t> Z80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075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Z80SbcSchematic1.3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000"/>
            <a:ext cx="914400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932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jeto_basico_z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77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omas-scherrer-z80-family-official-support-pag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43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69" name="Rectangle 1"/>
          <p:cNvSpPr>
            <a:spLocks noChangeArrowheads="1"/>
          </p:cNvSpPr>
          <p:nvPr/>
        </p:nvSpPr>
        <p:spPr bwMode="auto">
          <a:xfrm>
            <a:off x="5651500" y="260350"/>
            <a:ext cx="6191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pt-BR" b="1" baseline="30000">
                <a:solidFill>
                  <a:srgbClr val="000000"/>
                </a:solidFill>
                <a:latin typeface="Arial" charset="0"/>
                <a:cs typeface="Arial" charset="0"/>
              </a:rPr>
              <a:t>CPU</a:t>
            </a:r>
            <a:endParaRPr lang="en-US">
              <a:latin typeface="Arial" charset="0"/>
              <a:cs typeface="Arial" charset="0"/>
            </a:endParaRPr>
          </a:p>
        </p:txBody>
      </p:sp>
      <p:pic>
        <p:nvPicPr>
          <p:cNvPr id="442370" name="Picture 2" descr="Captura de Tela 2016-08-04 às 18.10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2371" name="Picture 3" descr="Captura de Tela 2016-08-04 às 18.10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3068638"/>
            <a:ext cx="89027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01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441" name="Picture 1" descr="Captura de Tela 2016-08-04 às 18.12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938" y="-11113"/>
            <a:ext cx="7104062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179388" y="188913"/>
            <a:ext cx="2693987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sz="2800" dirty="0">
                <a:solidFill>
                  <a:srgbClr val="000000"/>
                </a:solidFill>
              </a:rPr>
              <a:t>Registradores</a:t>
            </a:r>
          </a:p>
          <a:p>
            <a:pPr>
              <a:buClrTx/>
              <a:buFontTx/>
              <a:buNone/>
              <a:defRPr/>
            </a:pPr>
            <a:r>
              <a:rPr lang="pt-BR" sz="2800" dirty="0">
                <a:solidFill>
                  <a:srgbClr val="000000"/>
                </a:solidFill>
              </a:rPr>
              <a:t>Especiais</a:t>
            </a:r>
          </a:p>
        </p:txBody>
      </p:sp>
    </p:spTree>
    <p:extLst>
      <p:ext uri="{BB962C8B-B14F-4D97-AF65-F5344CB8AC3E}">
        <p14:creationId xmlns:p14="http://schemas.microsoft.com/office/powerpoint/2010/main" val="9630365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465" name="Picture 1" descr="Captura de Tela 2016-08-04 às 18.13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333375"/>
            <a:ext cx="90424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6466" name="Picture 2" descr="Captura de Tela 2016-08-04 às 18.14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2921000"/>
            <a:ext cx="87503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9274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89" name="TextBox 1"/>
          <p:cNvSpPr txBox="1">
            <a:spLocks noChangeArrowheads="1"/>
          </p:cNvSpPr>
          <p:nvPr/>
        </p:nvSpPr>
        <p:spPr bwMode="auto">
          <a:xfrm>
            <a:off x="166688" y="260350"/>
            <a:ext cx="897731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</a:rPr>
              <a:t>ARQUITETURA DE MICROCOMPUTADORES </a:t>
            </a:r>
            <a:endParaRPr lang="en-US" sz="3200">
              <a:solidFill>
                <a:srgbClr val="000000"/>
              </a:solidFill>
            </a:endParaRPr>
          </a:p>
          <a:p>
            <a:endParaRPr lang="en-US"/>
          </a:p>
        </p:txBody>
      </p:sp>
      <p:sp>
        <p:nvSpPr>
          <p:cNvPr id="447490" name="Rectangle 2"/>
          <p:cNvSpPr>
            <a:spLocks noChangeArrowheads="1"/>
          </p:cNvSpPr>
          <p:nvPr/>
        </p:nvSpPr>
        <p:spPr bwMode="auto">
          <a:xfrm>
            <a:off x="323850" y="981075"/>
            <a:ext cx="7777163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3200" baseline="30000">
                <a:solidFill>
                  <a:srgbClr val="000000"/>
                </a:solidFill>
              </a:rPr>
              <a:t>Um </a:t>
            </a:r>
            <a:r>
              <a:rPr lang="pt-BR" sz="3200" b="1" baseline="30000">
                <a:solidFill>
                  <a:srgbClr val="000000"/>
                </a:solidFill>
              </a:rPr>
              <a:t>Microcomputador </a:t>
            </a:r>
            <a:r>
              <a:rPr lang="pt-BR" sz="3200" baseline="30000">
                <a:solidFill>
                  <a:srgbClr val="000000"/>
                </a:solidFill>
              </a:rPr>
              <a:t>é constituído de um Microprocessador, Memórias e Unidade de Entrada e Saída de Dados conforme mostra a figura </a:t>
            </a:r>
            <a:endParaRPr lang="en-US" sz="3200">
              <a:solidFill>
                <a:srgbClr val="000000"/>
              </a:solidFill>
            </a:endParaRPr>
          </a:p>
        </p:txBody>
      </p:sp>
      <p:pic>
        <p:nvPicPr>
          <p:cNvPr id="447491" name="Picture 3" descr="Captura de Tela 2016-08-04 às 18.17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73238"/>
            <a:ext cx="6534150" cy="473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557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3" name="Rectangle 1"/>
          <p:cNvSpPr>
            <a:spLocks noChangeArrowheads="1"/>
          </p:cNvSpPr>
          <p:nvPr/>
        </p:nvSpPr>
        <p:spPr bwMode="auto">
          <a:xfrm>
            <a:off x="323850" y="476250"/>
            <a:ext cx="81359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>
                <a:solidFill>
                  <a:srgbClr val="000000"/>
                </a:solidFill>
              </a:rPr>
              <a:t>A maneira como se interligam estes módulos seguem uma metodologia de projeto baseada em uma Arquitetura de Computadores.</a:t>
            </a:r>
          </a:p>
          <a:p>
            <a:r>
              <a:rPr lang="pt-BR">
                <a:solidFill>
                  <a:srgbClr val="000000"/>
                </a:solidFill>
              </a:rPr>
              <a:t>O primeiro modelo de Arquitetura de Computadores é conhecido como </a:t>
            </a:r>
            <a:r>
              <a:rPr lang="pt-BR" b="1">
                <a:solidFill>
                  <a:srgbClr val="000000"/>
                </a:solidFill>
              </a:rPr>
              <a:t>Modelo de Von Neumann </a:t>
            </a:r>
            <a:r>
              <a:rPr lang="pt-BR">
                <a:solidFill>
                  <a:srgbClr val="000000"/>
                </a:solidFill>
              </a:rPr>
              <a:t>e foi a base para fabricação dos Microcomputadores. </a:t>
            </a:r>
          </a:p>
        </p:txBody>
      </p:sp>
      <p:pic>
        <p:nvPicPr>
          <p:cNvPr id="448514" name="Picture 2" descr="Captura de Tela 2016-08-04 às 18.19.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59075"/>
            <a:ext cx="49704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5076825" y="2781300"/>
            <a:ext cx="406717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sz="2200">
                <a:solidFill>
                  <a:srgbClr val="000000"/>
                </a:solidFill>
              </a:rPr>
              <a:t>Arquitetura de Von Neumann:</a:t>
            </a:r>
          </a:p>
          <a:p>
            <a:r>
              <a:rPr lang="pt-BR" sz="2200">
                <a:solidFill>
                  <a:srgbClr val="000000"/>
                </a:solidFill>
              </a:rPr>
              <a:t>• Há apenas um barramento (duto) de dados e um de endereço.</a:t>
            </a:r>
          </a:p>
          <a:p>
            <a:r>
              <a:rPr lang="pt-BR" sz="2200">
                <a:solidFill>
                  <a:srgbClr val="000000"/>
                </a:solidFill>
              </a:rPr>
              <a:t>•As Instruções e os dados ocupam o mesmo endereçamento de memória. •As Instruções e os dados trafegam pelo mesmo duto (BUS de Dados).</a:t>
            </a:r>
            <a:endParaRPr lang="en-US" sz="2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30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7" name="Picture 1" descr="Captura de Tela 2016-08-04 às 19.14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251700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53987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as scaneadas-1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712"/>
            <a:ext cx="9144000" cy="584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9234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1" name="Picture 1" descr="Captura de Tela 2016-08-04 às 18.46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200"/>
            <a:ext cx="9144000" cy="618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4203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x0422-04-harvard-vs-princeton-computer-architecture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277" y="631669"/>
            <a:ext cx="5903882" cy="622633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9176" y="46893"/>
            <a:ext cx="63586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Arquiteturas</a:t>
            </a:r>
            <a:r>
              <a:rPr lang="en-US" sz="3200" dirty="0"/>
              <a:t> </a:t>
            </a:r>
            <a:r>
              <a:rPr lang="en-US" sz="3200" dirty="0" err="1"/>
              <a:t>Havard</a:t>
            </a:r>
            <a:r>
              <a:rPr lang="en-US" sz="3200" dirty="0"/>
              <a:t> e Von Neumann</a:t>
            </a:r>
          </a:p>
        </p:txBody>
      </p:sp>
    </p:spTree>
    <p:extLst>
      <p:ext uri="{BB962C8B-B14F-4D97-AF65-F5344CB8AC3E}">
        <p14:creationId xmlns:p14="http://schemas.microsoft.com/office/powerpoint/2010/main" val="580911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5" name="Rectangle 1"/>
          <p:cNvSpPr>
            <a:spLocks noChangeArrowheads="1"/>
          </p:cNvSpPr>
          <p:nvPr/>
        </p:nvSpPr>
        <p:spPr bwMode="auto">
          <a:xfrm>
            <a:off x="395288" y="188913"/>
            <a:ext cx="82804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b="1">
                <a:solidFill>
                  <a:srgbClr val="000000"/>
                </a:solidFill>
              </a:rPr>
              <a:t>Barramento de Dados: </a:t>
            </a:r>
            <a:r>
              <a:rPr lang="pt-BR">
                <a:solidFill>
                  <a:srgbClr val="000000"/>
                </a:solidFill>
              </a:rPr>
              <a:t>é um barramento bidirecional, que permite a movimentação de dados entre os diversos componentes num sistema microprocessado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56706" name="Rectangle 2"/>
          <p:cNvSpPr>
            <a:spLocks noChangeArrowheads="1"/>
          </p:cNvSpPr>
          <p:nvPr/>
        </p:nvSpPr>
        <p:spPr bwMode="auto">
          <a:xfrm>
            <a:off x="395288" y="1700213"/>
            <a:ext cx="78486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b="1">
                <a:solidFill>
                  <a:srgbClr val="000000"/>
                </a:solidFill>
              </a:rPr>
              <a:t>Barramento de Endereços: </a:t>
            </a:r>
            <a:r>
              <a:rPr lang="pt-BR">
                <a:solidFill>
                  <a:srgbClr val="000000"/>
                </a:solidFill>
              </a:rPr>
              <a:t>é um barramento unidirecional, que permite a seleção de uma posição de memória ou dispositivo de entrada e saída por parte do processador.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56707" name="Rectangle 3"/>
          <p:cNvSpPr>
            <a:spLocks noChangeArrowheads="1"/>
          </p:cNvSpPr>
          <p:nvPr/>
        </p:nvSpPr>
        <p:spPr bwMode="auto">
          <a:xfrm>
            <a:off x="539750" y="3429000"/>
            <a:ext cx="82089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pt-BR" b="1">
                <a:solidFill>
                  <a:srgbClr val="000000"/>
                </a:solidFill>
              </a:rPr>
              <a:t>Barramento de Controle: </a:t>
            </a:r>
            <a:r>
              <a:rPr lang="pt-BR">
                <a:solidFill>
                  <a:srgbClr val="000000"/>
                </a:solidFill>
              </a:rPr>
              <a:t>controla o funcionamento dos barramentos de dados e endereços, já que estes são utilizados tanto pela memória quanto pelos dispositivos de entrada e saída.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4126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ext Box 1"/>
          <p:cNvSpPr txBox="1">
            <a:spLocks noChangeArrowheads="1"/>
          </p:cNvSpPr>
          <p:nvPr/>
        </p:nvSpPr>
        <p:spPr bwMode="auto">
          <a:xfrm>
            <a:off x="3019425" y="1743075"/>
            <a:ext cx="5921375" cy="455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4720" tIns="91440" rIns="90000" bIns="46800"/>
          <a:lstStyle>
            <a:lvl1pPr marL="431800" indent="-317500"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31800" algn="l"/>
                <a:tab pos="879475" algn="l"/>
                <a:tab pos="1328738" algn="l"/>
                <a:tab pos="1778000" algn="l"/>
                <a:tab pos="2227263" algn="l"/>
                <a:tab pos="2676525" algn="l"/>
                <a:tab pos="3125788" algn="l"/>
                <a:tab pos="3575050" algn="l"/>
                <a:tab pos="4024313" algn="l"/>
                <a:tab pos="4473575" algn="l"/>
                <a:tab pos="4922838" algn="l"/>
                <a:tab pos="5372100" algn="l"/>
                <a:tab pos="5821363" algn="l"/>
                <a:tab pos="6270625" algn="l"/>
                <a:tab pos="6719888" algn="l"/>
                <a:tab pos="7169150" algn="l"/>
                <a:tab pos="7618413" algn="l"/>
                <a:tab pos="8067675" algn="l"/>
                <a:tab pos="8516938" algn="l"/>
                <a:tab pos="8966200" algn="l"/>
                <a:tab pos="94154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lnSpc>
                <a:spcPct val="8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3200">
                <a:solidFill>
                  <a:srgbClr val="000000"/>
                </a:solidFill>
                <a:latin typeface="Arial" charset="0"/>
                <a:cs typeface="DejaVu Sans" charset="0"/>
              </a:rPr>
              <a:t>“CISC” : possue mais de  100 instruções, o que dificulta a memorização do programador. </a:t>
            </a:r>
          </a:p>
          <a:p>
            <a:pPr>
              <a:lnSpc>
                <a:spcPct val="80000"/>
              </a:lnSpc>
              <a:buClr>
                <a:srgbClr val="F0AD00"/>
              </a:buClr>
              <a:buFont typeface="Wingdings 2" charset="0"/>
              <a:buChar char=""/>
              <a:defRPr/>
            </a:pPr>
            <a:r>
              <a:rPr lang="pt-BR" sz="3200">
                <a:solidFill>
                  <a:srgbClr val="000000"/>
                </a:solidFill>
                <a:latin typeface="Arial" charset="0"/>
                <a:cs typeface="DejaVu Sans" charset="0"/>
              </a:rPr>
              <a:t>“RISC”: T</a:t>
            </a:r>
            <a:r>
              <a:rPr lang="pt-PT" sz="3200">
                <a:solidFill>
                  <a:srgbClr val="000000"/>
                </a:solidFill>
                <a:latin typeface="Verdana" charset="0"/>
                <a:cs typeface="DejaVu Sans" charset="0"/>
              </a:rPr>
              <a:t>em um número mínimo de instruções. E</a:t>
            </a:r>
            <a:r>
              <a:rPr lang="pt-BR" sz="3200">
                <a:solidFill>
                  <a:srgbClr val="000000"/>
                </a:solidFill>
                <a:latin typeface="Arial" charset="0"/>
                <a:cs typeface="DejaVu Sans" charset="0"/>
              </a:rPr>
              <a:t>ntre  33 a  35 instruções dependendo do PIC. Isto ajuda na memorização, mas, exige mais do programa</a:t>
            </a:r>
            <a:r>
              <a:rPr lang="pt-BR" sz="3000">
                <a:solidFill>
                  <a:srgbClr val="000000"/>
                </a:solidFill>
                <a:latin typeface="Arial" charset="0"/>
                <a:cs typeface="DejaVu Sans" charset="0"/>
              </a:rPr>
              <a:t>dor. </a:t>
            </a:r>
          </a:p>
        </p:txBody>
      </p:sp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168275" y="1730375"/>
            <a:ext cx="2468563" cy="5011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4720" tIns="9144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C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omplex</a:t>
            </a:r>
          </a:p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I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nstruction </a:t>
            </a:r>
          </a:p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S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et</a:t>
            </a:r>
          </a:p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C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omputer</a:t>
            </a:r>
          </a:p>
          <a:p>
            <a:pPr>
              <a:buClrTx/>
              <a:buFontTx/>
              <a:buNone/>
              <a:defRPr/>
            </a:pPr>
            <a:endParaRPr lang="pt-BR" sz="3200">
              <a:solidFill>
                <a:srgbClr val="000000"/>
              </a:solidFill>
              <a:latin typeface="Arial" charset="0"/>
              <a:cs typeface="DejaVu Sans" charset="0"/>
            </a:endParaRPr>
          </a:p>
          <a:p>
            <a:pPr>
              <a:buClrTx/>
              <a:buFontTx/>
              <a:buNone/>
              <a:defRPr/>
            </a:pPr>
            <a:endParaRPr lang="pt-BR" sz="3200">
              <a:solidFill>
                <a:srgbClr val="000000"/>
              </a:solidFill>
              <a:latin typeface="Arial" charset="0"/>
              <a:cs typeface="DejaVu Sans" charset="0"/>
            </a:endParaRPr>
          </a:p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R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educed </a:t>
            </a: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I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nstruction </a:t>
            </a:r>
          </a:p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S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et </a:t>
            </a:r>
          </a:p>
          <a:p>
            <a:pPr>
              <a:buClrTx/>
              <a:buFontTx/>
              <a:buNone/>
              <a:defRPr/>
            </a:pPr>
            <a:r>
              <a:rPr lang="pt-BR" sz="3200" b="1">
                <a:solidFill>
                  <a:srgbClr val="FF0000"/>
                </a:solidFill>
                <a:latin typeface="Arial" charset="0"/>
                <a:cs typeface="DejaVu Sans" charset="0"/>
              </a:rPr>
              <a:t>C</a:t>
            </a:r>
            <a:r>
              <a:rPr lang="pt-BR" sz="3200" b="1">
                <a:solidFill>
                  <a:srgbClr val="000000"/>
                </a:solidFill>
                <a:latin typeface="Arial" charset="0"/>
                <a:cs typeface="DejaVu Sans" charset="0"/>
              </a:rPr>
              <a:t>omputer</a:t>
            </a:r>
          </a:p>
        </p:txBody>
      </p:sp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PT" sz="3600" b="1">
                <a:solidFill>
                  <a:srgbClr val="006666"/>
                </a:solidFill>
                <a:latin typeface="Arial" charset="0"/>
              </a:rPr>
              <a:t>CISC vs RISC</a:t>
            </a:r>
          </a:p>
        </p:txBody>
      </p:sp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PT" sz="3600" b="1" dirty="0">
                <a:solidFill>
                  <a:srgbClr val="006666"/>
                </a:solidFill>
                <a:latin typeface="Arial" charset="0"/>
              </a:rPr>
              <a:t>CISC </a:t>
            </a:r>
            <a:r>
              <a:rPr lang="pt-PT" sz="3600" b="1" dirty="0" err="1">
                <a:solidFill>
                  <a:srgbClr val="006666"/>
                </a:solidFill>
                <a:latin typeface="Arial" charset="0"/>
              </a:rPr>
              <a:t>vs</a:t>
            </a:r>
            <a:r>
              <a:rPr lang="pt-PT" sz="3600" b="1" dirty="0">
                <a:solidFill>
                  <a:srgbClr val="006666"/>
                </a:solidFill>
                <a:latin typeface="Arial" charset="0"/>
              </a:rPr>
              <a:t> RISC</a:t>
            </a:r>
          </a:p>
        </p:txBody>
      </p:sp>
    </p:spTree>
    <p:extLst>
      <p:ext uri="{BB962C8B-B14F-4D97-AF65-F5344CB8AC3E}">
        <p14:creationId xmlns:p14="http://schemas.microsoft.com/office/powerpoint/2010/main" val="11867911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latin typeface="Arial" charset="0"/>
              </a:rPr>
              <a:t>RISC </a:t>
            </a:r>
            <a:r>
              <a:rPr lang="pt-BR" dirty="0" err="1">
                <a:latin typeface="Arial" charset="0"/>
              </a:rPr>
              <a:t>X</a:t>
            </a:r>
            <a:r>
              <a:rPr lang="pt-BR" dirty="0">
                <a:latin typeface="Arial" charset="0"/>
              </a:rPr>
              <a:t> CISC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28775"/>
            <a:ext cx="8218488" cy="52292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pt-BR" sz="2000" b="1">
                <a:latin typeface="Arial" charset="0"/>
              </a:rPr>
              <a:t>1) 	</a:t>
            </a:r>
            <a:r>
              <a:rPr lang="pt-BR" sz="2800" b="1">
                <a:latin typeface="Arial" charset="0"/>
              </a:rPr>
              <a:t>Pela escolha do seu conjunto de instruções podemos ter:</a:t>
            </a:r>
          </a:p>
          <a:p>
            <a:pPr eaLnBrk="1" hangingPunct="1">
              <a:lnSpc>
                <a:spcPct val="90000"/>
              </a:lnSpc>
              <a:defRPr/>
            </a:pPr>
            <a:endParaRPr lang="pt-BR" sz="2800" b="1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 b="1">
                <a:latin typeface="Arial" charset="0"/>
              </a:rPr>
              <a:t>Arquiteturas CISC (Complex Instruction Set Computer)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2000">
                <a:latin typeface="Arial" charset="0"/>
              </a:rPr>
              <a:t>Quando apresentam um conjunto muito grande e complexo de instruções. </a:t>
            </a:r>
            <a:r>
              <a:rPr lang="pt-BR" sz="2100">
                <a:latin typeface="Arial Unicode MS" charset="0"/>
              </a:rPr>
              <a:t>As máquinas CISC apresentam um conjunto muito grande de instruções (acima de 100 por exemplo) e algumas delas, dado sua complexidade, apresentam formatos diferenciados e são executadas em múltiplos ciclos de relógio.</a:t>
            </a:r>
            <a:r>
              <a:rPr lang="pt-BR" sz="2100">
                <a:latin typeface="Times New Roman" charset="0"/>
              </a:rPr>
              <a:t> 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pt-BR" sz="2000">
              <a:latin typeface="Arial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pt-BR" sz="2000" b="1">
                <a:latin typeface="Arial" charset="0"/>
              </a:rPr>
              <a:t>Arquiteturas RISC(Reduced Instruction Set Computer)</a:t>
            </a:r>
          </a:p>
          <a:p>
            <a:pPr lvl="2" eaLnBrk="1" hangingPunct="1">
              <a:lnSpc>
                <a:spcPct val="90000"/>
              </a:lnSpc>
              <a:defRPr/>
            </a:pPr>
            <a:r>
              <a:rPr lang="pt-BR" sz="2000">
                <a:latin typeface="Arial" charset="0"/>
              </a:rPr>
              <a:t>Quando apresentam um conjunto específico de instruções, sendo </a:t>
            </a:r>
            <a:r>
              <a:rPr lang="pt-BR" sz="2100">
                <a:latin typeface="Times New Roman" charset="0"/>
              </a:rPr>
              <a:t>de mesmo tamanho e são normalmente processadas em um único ciclo.</a:t>
            </a:r>
          </a:p>
          <a:p>
            <a:pPr lvl="2" eaLnBrk="1" hangingPunct="1">
              <a:lnSpc>
                <a:spcPct val="90000"/>
              </a:lnSpc>
              <a:defRPr/>
            </a:pPr>
            <a:endParaRPr lang="pt-BR" sz="2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913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02" name="Picture 1" descr="Captura de Tela 2016-08-04 às 20.51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77470"/>
            <a:ext cx="19165359" cy="4951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87450" y="-306388"/>
            <a:ext cx="7313613" cy="114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PT" sz="3600" b="1" dirty="0">
                <a:solidFill>
                  <a:srgbClr val="006666"/>
                </a:solidFill>
                <a:latin typeface="Arial" charset="0"/>
              </a:rPr>
              <a:t>CISC </a:t>
            </a:r>
            <a:r>
              <a:rPr lang="pt-PT" sz="3600" b="1" dirty="0" err="1">
                <a:solidFill>
                  <a:srgbClr val="006666"/>
                </a:solidFill>
                <a:latin typeface="Arial" charset="0"/>
              </a:rPr>
              <a:t>vs</a:t>
            </a:r>
            <a:r>
              <a:rPr lang="pt-PT" sz="3600" b="1" dirty="0">
                <a:solidFill>
                  <a:srgbClr val="006666"/>
                </a:solidFill>
                <a:latin typeface="Arial" charset="0"/>
              </a:rPr>
              <a:t> RISC</a:t>
            </a:r>
          </a:p>
        </p:txBody>
      </p:sp>
    </p:spTree>
    <p:extLst>
      <p:ext uri="{BB962C8B-B14F-4D97-AF65-F5344CB8AC3E}">
        <p14:creationId xmlns:p14="http://schemas.microsoft.com/office/powerpoint/2010/main" val="28476385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68941" y="639367"/>
            <a:ext cx="875553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O </a:t>
            </a:r>
            <a:r>
              <a:rPr lang="en-US" sz="2800" dirty="0" err="1"/>
              <a:t>núcleo</a:t>
            </a:r>
            <a:r>
              <a:rPr lang="en-US" sz="2800" dirty="0"/>
              <a:t> do Pentium Pro </a:t>
            </a:r>
            <a:r>
              <a:rPr lang="en-US" sz="2800" dirty="0" err="1"/>
              <a:t>é</a:t>
            </a:r>
            <a:r>
              <a:rPr lang="en-US" sz="2800" dirty="0"/>
              <a:t> RISC, </a:t>
            </a:r>
            <a:r>
              <a:rPr lang="en-US" sz="2800" dirty="0" err="1"/>
              <a:t>só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ele</a:t>
            </a:r>
            <a:r>
              <a:rPr lang="en-US" sz="2800" dirty="0"/>
              <a:t>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compatível</a:t>
            </a:r>
            <a:r>
              <a:rPr lang="en-US" sz="2800" dirty="0"/>
              <a:t> com </a:t>
            </a:r>
            <a:r>
              <a:rPr lang="en-US" sz="2800" dirty="0" err="1"/>
              <a:t>programas</a:t>
            </a:r>
            <a:r>
              <a:rPr lang="en-US" sz="2800" dirty="0"/>
              <a:t> </a:t>
            </a:r>
            <a:r>
              <a:rPr lang="en-US" sz="2800" dirty="0" err="1"/>
              <a:t>existentes</a:t>
            </a:r>
            <a:r>
              <a:rPr lang="en-US" sz="2800" dirty="0"/>
              <a:t>,  </a:t>
            </a:r>
            <a:r>
              <a:rPr lang="en-US" sz="2800" dirty="0" err="1"/>
              <a:t>foi</a:t>
            </a:r>
            <a:r>
              <a:rPr lang="en-US" sz="2800" dirty="0"/>
              <a:t>  </a:t>
            </a:r>
            <a:r>
              <a:rPr lang="en-US" sz="2800" dirty="0" err="1"/>
              <a:t>adicionado</a:t>
            </a:r>
            <a:r>
              <a:rPr lang="en-US" sz="2800" dirty="0"/>
              <a:t>  um  </a:t>
            </a:r>
            <a:r>
              <a:rPr lang="en-US" sz="2800" dirty="0" err="1"/>
              <a:t>decodificador</a:t>
            </a:r>
            <a:r>
              <a:rPr lang="en-US" sz="2800" dirty="0"/>
              <a:t>  CISC  </a:t>
            </a:r>
            <a:r>
              <a:rPr lang="en-US" sz="2800" dirty="0" err="1"/>
              <a:t>na</a:t>
            </a:r>
            <a:r>
              <a:rPr lang="en-US" sz="2800" dirty="0"/>
              <a:t>  </a:t>
            </a:r>
            <a:r>
              <a:rPr lang="en-US" sz="2800" dirty="0" err="1"/>
              <a:t>sua</a:t>
            </a:r>
            <a:r>
              <a:rPr lang="en-US" sz="2800" dirty="0"/>
              <a:t>  </a:t>
            </a:r>
            <a:r>
              <a:rPr lang="en-US" sz="2800" dirty="0" err="1"/>
              <a:t>entrada</a:t>
            </a:r>
            <a:r>
              <a:rPr lang="en-US" sz="2800" dirty="0"/>
              <a:t>.  </a:t>
            </a:r>
            <a:r>
              <a:rPr lang="en-US" sz="2800" dirty="0" err="1"/>
              <a:t>Dessa</a:t>
            </a:r>
            <a:r>
              <a:rPr lang="en-US" sz="2800" dirty="0"/>
              <a:t>  forma,  </a:t>
            </a:r>
            <a:r>
              <a:rPr lang="en-US" sz="2800" dirty="0" err="1"/>
              <a:t>ele</a:t>
            </a:r>
            <a:r>
              <a:rPr lang="en-US" sz="2800" dirty="0"/>
              <a:t> </a:t>
            </a:r>
            <a:r>
              <a:rPr lang="en-US" sz="2800" dirty="0" err="1"/>
              <a:t>aceita</a:t>
            </a:r>
            <a:r>
              <a:rPr lang="en-US" sz="2800" dirty="0"/>
              <a:t>  </a:t>
            </a:r>
            <a:r>
              <a:rPr lang="en-US" sz="2800" dirty="0" err="1"/>
              <a:t>programa</a:t>
            </a:r>
            <a:r>
              <a:rPr lang="en-US" sz="2800" dirty="0"/>
              <a:t>  CISC,  </a:t>
            </a:r>
            <a:r>
              <a:rPr lang="en-US" sz="2800" dirty="0" err="1"/>
              <a:t>porém</a:t>
            </a:r>
            <a:r>
              <a:rPr lang="en-US" sz="2800" dirty="0"/>
              <a:t>  </a:t>
            </a:r>
            <a:r>
              <a:rPr lang="en-US" sz="2800" dirty="0" err="1"/>
              <a:t>os</a:t>
            </a:r>
            <a:r>
              <a:rPr lang="en-US" sz="2800" dirty="0"/>
              <a:t>  </a:t>
            </a:r>
            <a:r>
              <a:rPr lang="en-US" sz="2800" dirty="0" err="1"/>
              <a:t>processa</a:t>
            </a:r>
            <a:r>
              <a:rPr lang="en-US" sz="2800" dirty="0"/>
              <a:t>  </a:t>
            </a:r>
            <a:r>
              <a:rPr lang="en-US" sz="2800" dirty="0" err="1"/>
              <a:t>em</a:t>
            </a:r>
            <a:r>
              <a:rPr lang="en-US" sz="2800" dirty="0"/>
              <a:t>  </a:t>
            </a:r>
            <a:r>
              <a:rPr lang="en-US" sz="2800" dirty="0" err="1"/>
              <a:t>seu</a:t>
            </a:r>
            <a:r>
              <a:rPr lang="en-US" sz="2800" dirty="0"/>
              <a:t>  </a:t>
            </a:r>
            <a:r>
              <a:rPr lang="en-US" sz="2800" dirty="0" err="1"/>
              <a:t>núcleo</a:t>
            </a:r>
            <a:r>
              <a:rPr lang="en-US" sz="2800" dirty="0"/>
              <a:t>  RISC. </a:t>
            </a:r>
          </a:p>
        </p:txBody>
      </p:sp>
      <p:sp>
        <p:nvSpPr>
          <p:cNvPr id="3" name="Rectangle 2"/>
          <p:cNvSpPr/>
          <p:nvPr/>
        </p:nvSpPr>
        <p:spPr>
          <a:xfrm>
            <a:off x="-1" y="6079129"/>
            <a:ext cx="96669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www.inf.furb.br</a:t>
            </a:r>
            <a:r>
              <a:rPr lang="en-US" dirty="0"/>
              <a:t>/~maw/</a:t>
            </a:r>
            <a:r>
              <a:rPr lang="en-US" dirty="0" err="1"/>
              <a:t>arquitetura</a:t>
            </a:r>
            <a:r>
              <a:rPr lang="en-US" dirty="0"/>
              <a:t>/</a:t>
            </a:r>
            <a:r>
              <a:rPr lang="en-US" dirty="0" err="1"/>
              <a:t>processadores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14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84759"/>
              </p:ext>
            </p:extLst>
          </p:nvPr>
        </p:nvGraphicFramePr>
        <p:xfrm>
          <a:off x="0" y="613614"/>
          <a:ext cx="9144000" cy="576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086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RISC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8239">
                <a:tc>
                  <a:txBody>
                    <a:bodyPr/>
                    <a:lstStyle/>
                    <a:p>
                      <a:r>
                        <a:rPr lang="pt-BR" dirty="0"/>
                        <a:t>Instruções básicas executadas</a:t>
                      </a:r>
                      <a:r>
                        <a:rPr lang="pt-BR" baseline="0" dirty="0"/>
                        <a:t> em  apenas 1ciclo – uso intenso de superposição na execução de instruções (através de pipeline)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No mínimo 4 ciclos</a:t>
                      </a:r>
                      <a:r>
                        <a:rPr lang="pt-BR" baseline="0" dirty="0"/>
                        <a:t> de </a:t>
                      </a:r>
                      <a:r>
                        <a:rPr lang="pt-BR" baseline="0" dirty="0" err="1"/>
                        <a:t>clock</a:t>
                      </a:r>
                      <a:r>
                        <a:rPr lang="pt-BR" baseline="0" dirty="0"/>
                        <a:t> (8085) para executar uma instrução. Tem pouca ou nenhuma superposição na execução de instruções 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513">
                <a:tc>
                  <a:txBody>
                    <a:bodyPr/>
                    <a:lstStyle/>
                    <a:p>
                      <a:r>
                        <a:rPr lang="pt-BR" dirty="0"/>
                        <a:t>Uso reduzido da memória – basicamente 2</a:t>
                      </a:r>
                      <a:r>
                        <a:rPr lang="pt-BR" baseline="0" dirty="0"/>
                        <a:t> instruções de acesso à memória (</a:t>
                      </a:r>
                      <a:r>
                        <a:rPr lang="pt-BR" baseline="0" dirty="0" err="1"/>
                        <a:t>load</a:t>
                      </a:r>
                      <a:r>
                        <a:rPr lang="pt-BR" baseline="0" dirty="0"/>
                        <a:t>/</a:t>
                      </a:r>
                      <a:r>
                        <a:rPr lang="pt-BR" baseline="0" dirty="0" err="1"/>
                        <a:t>store</a:t>
                      </a:r>
                      <a:r>
                        <a:rPr lang="pt-BR" baseline="0" dirty="0"/>
                        <a:t>).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Muitas</a:t>
                      </a:r>
                      <a:r>
                        <a:rPr lang="pt-BR" baseline="0" dirty="0"/>
                        <a:t> instruções com acesso à memória. Uso intenso da memória (</a:t>
                      </a:r>
                      <a:r>
                        <a:rPr lang="pt-BR" baseline="0" dirty="0" err="1"/>
                        <a:t>load</a:t>
                      </a:r>
                      <a:r>
                        <a:rPr lang="pt-BR" baseline="0" dirty="0"/>
                        <a:t>, </a:t>
                      </a:r>
                      <a:r>
                        <a:rPr lang="pt-BR" baseline="0" dirty="0" err="1"/>
                        <a:t>store</a:t>
                      </a:r>
                      <a:r>
                        <a:rPr lang="pt-BR" baseline="0" dirty="0"/>
                        <a:t>, mov... 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7876">
                <a:tc>
                  <a:txBody>
                    <a:bodyPr/>
                    <a:lstStyle/>
                    <a:p>
                      <a:r>
                        <a:rPr lang="pt-BR" dirty="0"/>
                        <a:t>Instruções</a:t>
                      </a:r>
                      <a:r>
                        <a:rPr lang="pt-BR" baseline="0" dirty="0"/>
                        <a:t> de tamanho fixo. </a:t>
                      </a:r>
                    </a:p>
                    <a:p>
                      <a:r>
                        <a:rPr lang="pt-BR" baseline="0" dirty="0"/>
                        <a:t>Exemplo: as instruções do PIC 16F628 têm tamanho fixo de 14 bits.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Instruções de tamanho</a:t>
                      </a:r>
                      <a:r>
                        <a:rPr lang="pt-BR" baseline="0" dirty="0"/>
                        <a:t> variável. </a:t>
                      </a:r>
                    </a:p>
                    <a:p>
                      <a:r>
                        <a:rPr lang="pt-BR" baseline="0" dirty="0"/>
                        <a:t>Exemplo: 8085 tem instruções de 1, 2 e 3 bytes.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7876">
                <a:tc>
                  <a:txBody>
                    <a:bodyPr/>
                    <a:lstStyle/>
                    <a:p>
                      <a:r>
                        <a:rPr lang="pt-BR" dirty="0"/>
                        <a:t>Muitos registradores.</a:t>
                      </a:r>
                    </a:p>
                    <a:p>
                      <a:r>
                        <a:rPr lang="pt-BR" dirty="0"/>
                        <a:t>Exemplo: PIC típico</a:t>
                      </a:r>
                      <a:r>
                        <a:rPr lang="pt-BR" baseline="0" dirty="0"/>
                        <a:t> possui de 32 a 128 registradores.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Poucos registradores.</a:t>
                      </a:r>
                    </a:p>
                    <a:p>
                      <a:r>
                        <a:rPr lang="pt-BR" dirty="0"/>
                        <a:t>Exemplo:</a:t>
                      </a:r>
                      <a:r>
                        <a:rPr lang="pt-BR" baseline="0" dirty="0"/>
                        <a:t> 8085 possui 7 registradores de propósito geral (A, B, C, D, E, H e L)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8964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Não há necessidade de decodificação</a:t>
                      </a:r>
                      <a:r>
                        <a:rPr lang="pt-BR" baseline="0" dirty="0"/>
                        <a:t> das instruções antes de executá-las.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As i</a:t>
                      </a:r>
                      <a:r>
                        <a:rPr lang="pt-BR" dirty="0"/>
                        <a:t>nstruções são semelhantes às </a:t>
                      </a:r>
                      <a:r>
                        <a:rPr lang="pt-BR" dirty="0" err="1"/>
                        <a:t>micro-instruções</a:t>
                      </a:r>
                      <a:r>
                        <a:rPr lang="pt-BR" baseline="0" dirty="0"/>
                        <a:t> da arquitetura CISC.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As instruções são executadas diretamente no hardware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Ciclo</a:t>
                      </a:r>
                      <a:r>
                        <a:rPr lang="pt-BR" baseline="0" dirty="0"/>
                        <a:t> de busca inclui busca na memória e identificação em decodificadores.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Uso de </a:t>
                      </a:r>
                      <a:r>
                        <a:rPr lang="pt-BR" dirty="0" err="1"/>
                        <a:t>micro-instruções</a:t>
                      </a:r>
                      <a:r>
                        <a:rPr lang="pt-BR" dirty="0"/>
                        <a:t> gravadas no</a:t>
                      </a:r>
                      <a:r>
                        <a:rPr lang="pt-BR" baseline="0" dirty="0"/>
                        <a:t> processador.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Necessidade de interpretação das instruções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Retângulo 2"/>
          <p:cNvSpPr/>
          <p:nvPr/>
        </p:nvSpPr>
        <p:spPr>
          <a:xfrm>
            <a:off x="1043608" y="-33821"/>
            <a:ext cx="57606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pt-BR" sz="2400" dirty="0">
                <a:solidFill>
                  <a:srgbClr val="000000"/>
                </a:solidFill>
              </a:rPr>
              <a:t>Algumas Características RISC X CISC: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879" y="6488668"/>
            <a:ext cx="3436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pt-BR" dirty="0">
                <a:latin typeface="Bodoni MT" pitchFamily="18" charset="0"/>
              </a:rPr>
              <a:t>Fonte: </a:t>
            </a:r>
            <a:r>
              <a:rPr lang="pt-BR" dirty="0" err="1">
                <a:latin typeface="Bodoni MT" pitchFamily="18" charset="0"/>
              </a:rPr>
              <a:t>www.emc.ufg.br</a:t>
            </a:r>
            <a:r>
              <a:rPr lang="pt-BR" dirty="0">
                <a:latin typeface="Bodoni MT" pitchFamily="18" charset="0"/>
              </a:rPr>
              <a:t>/~</a:t>
            </a:r>
            <a:r>
              <a:rPr lang="pt-BR" dirty="0" err="1">
                <a:latin typeface="Bodoni MT" pitchFamily="18" charset="0"/>
              </a:rPr>
              <a:t>jwilson</a:t>
            </a:r>
            <a:endParaRPr lang="pt-BR" dirty="0">
              <a:latin typeface="Bodoni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0047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2391031"/>
              </p:ext>
            </p:extLst>
          </p:nvPr>
        </p:nvGraphicFramePr>
        <p:xfrm>
          <a:off x="-8024" y="1700808"/>
          <a:ext cx="9144000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RISC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CISC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Número pequeno (ou médio de instruções).</a:t>
                      </a:r>
                    </a:p>
                    <a:p>
                      <a:r>
                        <a:rPr lang="pt-BR" dirty="0"/>
                        <a:t>Exemplo: PIC 12 e PIC 16 possuem 32 instruções.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Número elevado</a:t>
                      </a:r>
                      <a:r>
                        <a:rPr lang="pt-BR" baseline="0" dirty="0"/>
                        <a:t> de instruções.</a:t>
                      </a:r>
                    </a:p>
                    <a:p>
                      <a:r>
                        <a:rPr lang="pt-BR" baseline="0" dirty="0"/>
                        <a:t>Exemplo: 8085 possui cerca de 74 instruções, que resultam em cerca 255 códigos de operação (</a:t>
                      </a:r>
                      <a:r>
                        <a:rPr lang="pt-BR" baseline="0" dirty="0" err="1"/>
                        <a:t>opcodes</a:t>
                      </a:r>
                      <a:r>
                        <a:rPr lang="pt-BR" baseline="0" dirty="0"/>
                        <a:t>)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Instruções simples – 1 ciclo para execução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Instruções  complexas – múltiplos</a:t>
                      </a:r>
                      <a:r>
                        <a:rPr lang="pt-BR" baseline="0" dirty="0"/>
                        <a:t> ciclos para execução.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Programa</a:t>
                      </a:r>
                      <a:r>
                        <a:rPr lang="pt-BR" baseline="0" dirty="0"/>
                        <a:t> compilado tem maior número de instruções em </a:t>
                      </a:r>
                      <a:r>
                        <a:rPr lang="pt-BR" baseline="0" dirty="0" err="1"/>
                        <a:t>assembly</a:t>
                      </a:r>
                      <a:r>
                        <a:rPr lang="pt-BR" baseline="0" dirty="0"/>
                        <a:t>, comparado com mesmo programa implementado em arquitetura CISC.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Uso maior de memória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Menor número de instruções </a:t>
                      </a:r>
                      <a:r>
                        <a:rPr lang="pt-BR" dirty="0" err="1"/>
                        <a:t>assembly</a:t>
                      </a:r>
                      <a:r>
                        <a:rPr lang="pt-BR" dirty="0"/>
                        <a:t>,</a:t>
                      </a:r>
                      <a:r>
                        <a:rPr lang="pt-BR" baseline="0" dirty="0"/>
                        <a:t> comparado com mesmo programa implementado em arquitetura RISC. 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aseline="0" dirty="0"/>
                        <a:t>No entanto, é </a:t>
                      </a:r>
                      <a:r>
                        <a:rPr lang="pt-BR" dirty="0"/>
                        <a:t>mais lento na execução.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/>
                        <a:t>Uso</a:t>
                      </a:r>
                      <a:r>
                        <a:rPr lang="pt-BR" baseline="0" dirty="0"/>
                        <a:t> de uma quantidade menor de memória.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38879" y="6488668"/>
            <a:ext cx="3436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/>
            <a:r>
              <a:rPr lang="pt-BR" dirty="0">
                <a:latin typeface="Bodoni MT" pitchFamily="18" charset="0"/>
              </a:rPr>
              <a:t>Fonte: </a:t>
            </a:r>
            <a:r>
              <a:rPr lang="pt-BR" dirty="0" err="1">
                <a:latin typeface="Bodoni MT" pitchFamily="18" charset="0"/>
              </a:rPr>
              <a:t>www.emc.ufg.br</a:t>
            </a:r>
            <a:r>
              <a:rPr lang="pt-BR" dirty="0">
                <a:latin typeface="Bodoni MT" pitchFamily="18" charset="0"/>
              </a:rPr>
              <a:t>/~</a:t>
            </a:r>
            <a:r>
              <a:rPr lang="pt-BR" dirty="0" err="1">
                <a:latin typeface="Bodoni MT" pitchFamily="18" charset="0"/>
              </a:rPr>
              <a:t>jwilson</a:t>
            </a:r>
            <a:endParaRPr lang="pt-BR" dirty="0">
              <a:latin typeface="Bodoni MT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5497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pt-BR" dirty="0">
                <a:latin typeface="Arial" charset="0"/>
              </a:rPr>
              <a:t>PIPELINE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312" y="1852893"/>
            <a:ext cx="8218488" cy="5229225"/>
          </a:xfrm>
        </p:spPr>
        <p:txBody>
          <a:bodyPr/>
          <a:lstStyle/>
          <a:p>
            <a:pPr marL="533400" indent="-533400" eaLnBrk="1" hangingPunct="1">
              <a:lnSpc>
                <a:spcPct val="70000"/>
              </a:lnSpc>
              <a:defRPr/>
            </a:pPr>
            <a:r>
              <a:rPr lang="pt-BR" sz="2700" b="1" dirty="0">
                <a:latin typeface="Arial" charset="0"/>
              </a:rPr>
              <a:t>Pipeline</a:t>
            </a:r>
            <a:r>
              <a:rPr lang="pt-BR" sz="2700" dirty="0">
                <a:latin typeface="Arial" charset="0"/>
              </a:rPr>
              <a:t> é uma técnica de hardware que permite que a  CPU realize a </a:t>
            </a:r>
            <a:r>
              <a:rPr lang="pt-BR" sz="2700" u="sng" dirty="0">
                <a:latin typeface="Arial" charset="0"/>
              </a:rPr>
              <a:t>busca de uma ou mais instruções além da próxima a ser executada</a:t>
            </a:r>
            <a:r>
              <a:rPr lang="pt-BR" sz="2700" dirty="0">
                <a:latin typeface="Arial" charset="0"/>
              </a:rPr>
              <a:t>. Estas instruções são colocadas em uma fila de memória(dentro da CPU) onde aguardam o momento de serem executadas.</a:t>
            </a:r>
          </a:p>
          <a:p>
            <a:pPr marL="533400" indent="-533400" eaLnBrk="1" hangingPunct="1">
              <a:lnSpc>
                <a:spcPct val="70000"/>
              </a:lnSpc>
              <a:defRPr/>
            </a:pPr>
            <a:endParaRPr lang="pt-BR" sz="2700" dirty="0">
              <a:latin typeface="Arial" charset="0"/>
            </a:endParaRPr>
          </a:p>
          <a:p>
            <a:pPr marL="533400" indent="-533400" eaLnBrk="1" hangingPunct="1">
              <a:lnSpc>
                <a:spcPct val="70000"/>
              </a:lnSpc>
              <a:defRPr/>
            </a:pPr>
            <a:r>
              <a:rPr lang="pt-BR" sz="2700" dirty="0">
                <a:latin typeface="Arial" charset="0"/>
              </a:rPr>
              <a:t>A técnica de pipeline é utilizada para acelerar a velocidade de operação da CPU, uma vez que a próxima instrução a ser executada está normalmente armazenada dentro da CPU e não precisa ser buscada da memória, normalmente muito mais lenta que a CPU.</a:t>
            </a:r>
          </a:p>
          <a:p>
            <a:pPr marL="533400" indent="-533400" eaLnBrk="1" hangingPunct="1">
              <a:lnSpc>
                <a:spcPct val="80000"/>
              </a:lnSpc>
              <a:buFont typeface="Wingdings" charset="0"/>
              <a:buNone/>
              <a:defRPr/>
            </a:pPr>
            <a:endParaRPr lang="pt-BR" sz="2000" dirty="0"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11867" y="1105972"/>
            <a:ext cx="26386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"</a:t>
            </a:r>
            <a:r>
              <a:rPr lang="en-US" sz="2200" dirty="0" err="1"/>
              <a:t>linha</a:t>
            </a:r>
            <a:r>
              <a:rPr lang="en-US" sz="2200" dirty="0"/>
              <a:t> de </a:t>
            </a:r>
            <a:r>
              <a:rPr lang="en-US" sz="2200" dirty="0" err="1"/>
              <a:t>montagem</a:t>
            </a:r>
            <a:r>
              <a:rPr lang="en-US" sz="2200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709970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as scaneadas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14" y="0"/>
            <a:ext cx="5661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5036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 Box 1"/>
          <p:cNvSpPr txBox="1">
            <a:spLocks noChangeArrowheads="1"/>
          </p:cNvSpPr>
          <p:nvPr/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PT" sz="3600" b="1">
                <a:solidFill>
                  <a:srgbClr val="006666"/>
                </a:solidFill>
                <a:latin typeface="Arial" charset="0"/>
              </a:rPr>
              <a:t>Ciclo de instrução</a:t>
            </a:r>
          </a:p>
        </p:txBody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503238" y="1827213"/>
            <a:ext cx="8178800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36550" indent="-336550"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36550" algn="l"/>
                <a:tab pos="784225" algn="l"/>
                <a:tab pos="1233488" algn="l"/>
                <a:tab pos="1682750" algn="l"/>
                <a:tab pos="2132013" algn="l"/>
                <a:tab pos="2581275" algn="l"/>
                <a:tab pos="3030538" algn="l"/>
                <a:tab pos="3479800" algn="l"/>
                <a:tab pos="3929063" algn="l"/>
                <a:tab pos="4378325" algn="l"/>
                <a:tab pos="4827588" algn="l"/>
                <a:tab pos="5276850" algn="l"/>
                <a:tab pos="5726113" algn="l"/>
                <a:tab pos="6175375" algn="l"/>
                <a:tab pos="6624638" algn="l"/>
                <a:tab pos="7073900" algn="l"/>
                <a:tab pos="7523163" algn="l"/>
                <a:tab pos="7972425" algn="l"/>
                <a:tab pos="8421688" algn="l"/>
                <a:tab pos="8870950" algn="l"/>
                <a:tab pos="932021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spcBef>
                <a:spcPts val="725"/>
              </a:spcBef>
              <a:buClr>
                <a:srgbClr val="006666"/>
              </a:buClr>
              <a:buSzPct val="70000"/>
              <a:buFont typeface="Wingdings" charset="0"/>
              <a:buChar char=""/>
              <a:defRPr/>
            </a:pP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Os </a:t>
            </a:r>
            <a:r>
              <a:rPr lang="pt-BR" sz="2900" dirty="0" err="1">
                <a:solidFill>
                  <a:srgbClr val="000000"/>
                </a:solidFill>
                <a:latin typeface="Verdana" charset="0"/>
              </a:rPr>
              <a:t>microcontroladores</a:t>
            </a: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 da família PIC </a:t>
            </a:r>
            <a:r>
              <a:rPr lang="pt-BR" sz="2900" b="1" dirty="0">
                <a:solidFill>
                  <a:srgbClr val="000000"/>
                </a:solidFill>
                <a:latin typeface="Verdana" charset="0"/>
              </a:rPr>
              <a:t>dividem a </a:t>
            </a:r>
            <a:r>
              <a:rPr lang="pt-BR" sz="2900" b="1" dirty="0" err="1">
                <a:solidFill>
                  <a:srgbClr val="000000"/>
                </a:solidFill>
                <a:latin typeface="Verdana" charset="0"/>
              </a:rPr>
              <a:t>frequencia</a:t>
            </a:r>
            <a:r>
              <a:rPr lang="pt-BR" sz="2900" b="1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gerada pelo oscilador principal(externo) por 4. O novo sinal de </a:t>
            </a:r>
            <a:r>
              <a:rPr lang="pt-BR" sz="2900" dirty="0" err="1">
                <a:solidFill>
                  <a:srgbClr val="000000"/>
                </a:solidFill>
                <a:latin typeface="Verdana" charset="0"/>
              </a:rPr>
              <a:t>clock</a:t>
            </a: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 é chamado de </a:t>
            </a:r>
            <a:r>
              <a:rPr lang="pt-BR" sz="2900" dirty="0" err="1">
                <a:solidFill>
                  <a:srgbClr val="000000"/>
                </a:solidFill>
                <a:latin typeface="Verdana" charset="0"/>
              </a:rPr>
              <a:t>clock</a:t>
            </a: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 interno ou ciclo de instrução.</a:t>
            </a:r>
          </a:p>
          <a:p>
            <a:pPr>
              <a:spcBef>
                <a:spcPts val="725"/>
              </a:spcBef>
              <a:buClr>
                <a:srgbClr val="006666"/>
              </a:buClr>
              <a:buSzPct val="70000"/>
              <a:buFont typeface="Wingdings" charset="0"/>
              <a:buChar char=""/>
              <a:defRPr/>
            </a:pP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Todas instruções exceto CALL e GOTO são executadas em um </a:t>
            </a:r>
            <a:r>
              <a:rPr lang="pt-BR" sz="2900" dirty="0" err="1">
                <a:solidFill>
                  <a:srgbClr val="000000"/>
                </a:solidFill>
                <a:latin typeface="Verdana" charset="0"/>
              </a:rPr>
              <a:t>cliclo</a:t>
            </a:r>
            <a:r>
              <a:rPr lang="pt-BR" sz="2900" dirty="0">
                <a:solidFill>
                  <a:srgbClr val="000000"/>
                </a:solidFill>
                <a:latin typeface="Verdana" charset="0"/>
              </a:rPr>
              <a:t> de instrução. Estas instruções são executadas em dois ciclos de instrução.</a:t>
            </a:r>
          </a:p>
        </p:txBody>
      </p:sp>
    </p:spTree>
    <p:extLst>
      <p:ext uri="{BB962C8B-B14F-4D97-AF65-F5344CB8AC3E}">
        <p14:creationId xmlns:p14="http://schemas.microsoft.com/office/powerpoint/2010/main" val="42023545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ext Box 1"/>
          <p:cNvSpPr txBox="1">
            <a:spLocks noChangeArrowheads="1"/>
          </p:cNvSpPr>
          <p:nvPr/>
        </p:nvSpPr>
        <p:spPr bwMode="auto">
          <a:xfrm>
            <a:off x="792163" y="30163"/>
            <a:ext cx="70500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sz="3600" b="1">
                <a:solidFill>
                  <a:srgbClr val="006666"/>
                </a:solidFill>
                <a:latin typeface="Arial" charset="0"/>
              </a:rPr>
              <a:t>PIPELINE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157288"/>
            <a:ext cx="7164388" cy="369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6563" name="Text Box 3"/>
          <p:cNvSpPr txBox="1">
            <a:spLocks noChangeArrowheads="1"/>
          </p:cNvSpPr>
          <p:nvPr/>
        </p:nvSpPr>
        <p:spPr bwMode="auto">
          <a:xfrm>
            <a:off x="611188" y="5013325"/>
            <a:ext cx="7632700" cy="9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spcBef>
                <a:spcPts val="700"/>
              </a:spcBef>
              <a:buClrTx/>
              <a:buFontTx/>
              <a:buNone/>
              <a:defRPr/>
            </a:pPr>
            <a:r>
              <a:rPr lang="pt-BR" sz="2800" dirty="0">
                <a:solidFill>
                  <a:srgbClr val="000000"/>
                </a:solidFill>
              </a:rPr>
              <a:t>Em um </a:t>
            </a:r>
            <a:r>
              <a:rPr lang="pt-BR" sz="2800" dirty="0" err="1">
                <a:solidFill>
                  <a:srgbClr val="000000"/>
                </a:solidFill>
              </a:rPr>
              <a:t>microcontrolador</a:t>
            </a:r>
            <a:r>
              <a:rPr lang="pt-BR" sz="2800" dirty="0">
                <a:solidFill>
                  <a:srgbClr val="000000"/>
                </a:solidFill>
              </a:rPr>
              <a:t> da </a:t>
            </a:r>
            <a:r>
              <a:rPr lang="pt-BR" sz="2800" dirty="0" err="1">
                <a:solidFill>
                  <a:srgbClr val="000000"/>
                </a:solidFill>
              </a:rPr>
              <a:t>familia</a:t>
            </a:r>
            <a:r>
              <a:rPr lang="pt-BR" sz="2800" b="1" dirty="0">
                <a:solidFill>
                  <a:srgbClr val="000000"/>
                </a:solidFill>
              </a:rPr>
              <a:t> PIC</a:t>
            </a:r>
            <a:r>
              <a:rPr lang="pt-BR" sz="2800" dirty="0">
                <a:solidFill>
                  <a:srgbClr val="000000"/>
                </a:solidFill>
              </a:rPr>
              <a:t>, para um </a:t>
            </a:r>
            <a:r>
              <a:rPr lang="pt-BR" sz="2800" dirty="0" err="1">
                <a:solidFill>
                  <a:srgbClr val="000000"/>
                </a:solidFill>
              </a:rPr>
              <a:t>clock</a:t>
            </a:r>
            <a:r>
              <a:rPr lang="pt-BR" sz="2800" dirty="0">
                <a:solidFill>
                  <a:srgbClr val="000000"/>
                </a:solidFill>
              </a:rPr>
              <a:t> de 4MHz, cada instrução é executada 1</a:t>
            </a:r>
            <a:r>
              <a:rPr lang="pt-BR" sz="2800" dirty="0">
                <a:solidFill>
                  <a:srgbClr val="000000"/>
                </a:solidFill>
                <a:latin typeface="Symbol" charset="0"/>
              </a:rPr>
              <a:t></a:t>
            </a:r>
            <a:r>
              <a:rPr lang="pt-BR" sz="2800" dirty="0">
                <a:solidFill>
                  <a:srgbClr val="000000"/>
                </a:solidFill>
              </a:rPr>
              <a:t>s. No AVR </a:t>
            </a:r>
            <a:r>
              <a:rPr lang="pt-BR" sz="2800" dirty="0" err="1">
                <a:solidFill>
                  <a:srgbClr val="000000"/>
                </a:solidFill>
              </a:rPr>
              <a:t>Atmega</a:t>
            </a:r>
            <a:r>
              <a:rPr lang="pt-BR" sz="2800" dirty="0">
                <a:solidFill>
                  <a:srgbClr val="000000"/>
                </a:solidFill>
              </a:rPr>
              <a:t> algumas instruções são executas ¼ </a:t>
            </a:r>
            <a:r>
              <a:rPr lang="pt-BR" sz="2800" dirty="0">
                <a:solidFill>
                  <a:srgbClr val="000000"/>
                </a:solidFill>
                <a:latin typeface="Symbol" charset="0"/>
              </a:rPr>
              <a:t></a:t>
            </a:r>
            <a:r>
              <a:rPr lang="pt-BR" sz="2800" dirty="0">
                <a:solidFill>
                  <a:srgbClr val="000000"/>
                </a:solidFill>
              </a:rPr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725548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417638"/>
            <a:ext cx="8459305" cy="103801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200" dirty="0"/>
              <a:t>Na eletrônica, inúmeros circuitos necessitam de um </a:t>
            </a:r>
            <a:r>
              <a:rPr lang="pt-BR" sz="3200" i="1" dirty="0"/>
              <a:t>“</a:t>
            </a:r>
            <a:r>
              <a:rPr lang="pt-BR" sz="3200" i="1" dirty="0" err="1"/>
              <a:t>clock</a:t>
            </a:r>
            <a:r>
              <a:rPr lang="pt-BR" sz="3200" i="1" dirty="0"/>
              <a:t>”</a:t>
            </a:r>
            <a:r>
              <a:rPr lang="pt-BR" sz="3200" dirty="0"/>
              <a:t>, geralmente obtido por meio de circuitos osciladores. 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Oscilador</a:t>
            </a:r>
            <a:endParaRPr lang="en-US" dirty="0"/>
          </a:p>
        </p:txBody>
      </p:sp>
      <p:pic>
        <p:nvPicPr>
          <p:cNvPr id="1028" name="Picture 4" descr="http://mlb-s1-p.mlstatic.com/pecas-componentes-eletricos-13237-MLB20074556203_042014-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404" y="3963353"/>
            <a:ext cx="1500188" cy="200025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0"/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electronics-tutorials.ws/oscillator/osc22.gif?81223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2" y="3563303"/>
            <a:ext cx="2936081" cy="2400301"/>
          </a:xfrm>
          <a:prstGeom prst="rect">
            <a:avLst/>
          </a:prstGeom>
          <a:solidFill>
            <a:schemeClr val="tx1"/>
          </a:solidFill>
          <a:ln w="76200">
            <a:solidFill>
              <a:schemeClr val="tx1"/>
            </a:solidFill>
          </a:ln>
        </p:spPr>
      </p:pic>
      <p:sp>
        <p:nvSpPr>
          <p:cNvPr id="2" name="CaixaDeTexto 1"/>
          <p:cNvSpPr txBox="1"/>
          <p:nvPr/>
        </p:nvSpPr>
        <p:spPr>
          <a:xfrm>
            <a:off x="1470660" y="6162159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Oscilador RC</a:t>
            </a:r>
            <a:endParaRPr lang="en-US" dirty="0"/>
          </a:p>
        </p:txBody>
      </p:sp>
      <p:pic>
        <p:nvPicPr>
          <p:cNvPr id="1032" name="Picture 8" descr="http://www.electronics-tutorials.ws/oscillator/osc33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536" y="4047821"/>
            <a:ext cx="2014538" cy="1752600"/>
          </a:xfrm>
          <a:prstGeom prst="rect">
            <a:avLst/>
          </a:prstGeom>
          <a:solidFill>
            <a:schemeClr val="tx1"/>
          </a:solidFill>
          <a:ln w="139700">
            <a:solidFill>
              <a:schemeClr val="tx1"/>
            </a:solidFill>
          </a:ln>
        </p:spPr>
      </p:pic>
      <p:sp>
        <p:nvSpPr>
          <p:cNvPr id="5" name="CaixaDeTexto 4"/>
          <p:cNvSpPr txBox="1"/>
          <p:nvPr/>
        </p:nvSpPr>
        <p:spPr>
          <a:xfrm>
            <a:off x="4831081" y="6162159"/>
            <a:ext cx="454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Oscilador com cristal em um </a:t>
            </a:r>
            <a:r>
              <a:rPr lang="pt-BR" dirty="0" err="1"/>
              <a:t>microcontrolador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1472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3528" y="443788"/>
            <a:ext cx="7784354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/>
              <a:t>Clock</a:t>
            </a:r>
          </a:p>
          <a:p>
            <a:r>
              <a:rPr lang="en-US" sz="2400" dirty="0"/>
              <a:t> </a:t>
            </a:r>
            <a:r>
              <a:rPr lang="en-US" sz="2400" dirty="0" err="1"/>
              <a:t>Velocidade</a:t>
            </a:r>
            <a:r>
              <a:rPr lang="en-US" sz="2400" dirty="0"/>
              <a:t>  dos  </a:t>
            </a:r>
            <a:r>
              <a:rPr lang="en-US" sz="2400" dirty="0" err="1"/>
              <a:t>ciclos</a:t>
            </a:r>
            <a:r>
              <a:rPr lang="en-US" sz="2400" dirty="0"/>
              <a:t>  </a:t>
            </a:r>
            <a:r>
              <a:rPr lang="en-US" sz="2400" dirty="0" err="1"/>
              <a:t>por</a:t>
            </a:r>
            <a:r>
              <a:rPr lang="en-US" sz="2400" dirty="0"/>
              <a:t>  </a:t>
            </a:r>
            <a:r>
              <a:rPr lang="en-US" sz="2400" dirty="0" err="1"/>
              <a:t>segundo</a:t>
            </a:r>
            <a:r>
              <a:rPr lang="en-US" sz="2400" dirty="0"/>
              <a:t>  </a:t>
            </a:r>
            <a:r>
              <a:rPr lang="en-US" sz="2400" dirty="0" err="1"/>
              <a:t>que</a:t>
            </a:r>
            <a:r>
              <a:rPr lang="en-US" sz="2400" dirty="0"/>
              <a:t>  </a:t>
            </a:r>
            <a:r>
              <a:rPr lang="en-US" sz="2400" dirty="0" err="1"/>
              <a:t>regulam</a:t>
            </a:r>
            <a:r>
              <a:rPr lang="en-US" sz="2400" dirty="0"/>
              <a:t>  o  </a:t>
            </a:r>
            <a:r>
              <a:rPr lang="en-US" sz="2400" dirty="0" err="1"/>
              <a:t>funcionamento</a:t>
            </a:r>
            <a:r>
              <a:rPr lang="en-US" sz="2400" dirty="0"/>
              <a:t>  da  UCP. </a:t>
            </a:r>
            <a:r>
              <a:rPr lang="en-US" sz="2400" dirty="0" err="1"/>
              <a:t>Computadores</a:t>
            </a:r>
            <a:r>
              <a:rPr lang="en-US" sz="2400" dirty="0"/>
              <a:t>  </a:t>
            </a:r>
            <a:r>
              <a:rPr lang="en-US" sz="2400" dirty="0" err="1"/>
              <a:t>trabalham</a:t>
            </a:r>
            <a:r>
              <a:rPr lang="en-US" sz="2400" dirty="0"/>
              <a:t>  de  </a:t>
            </a:r>
            <a:r>
              <a:rPr lang="en-US" sz="2400" dirty="0" err="1"/>
              <a:t>acordo</a:t>
            </a:r>
            <a:r>
              <a:rPr lang="en-US" sz="2400" dirty="0"/>
              <a:t>  com  um  </a:t>
            </a:r>
            <a:r>
              <a:rPr lang="en-US" sz="2400" dirty="0" err="1"/>
              <a:t>padrão</a:t>
            </a:r>
            <a:r>
              <a:rPr lang="en-US" sz="2400" dirty="0"/>
              <a:t>  de  tempo,</a:t>
            </a:r>
          </a:p>
        </p:txBody>
      </p:sp>
      <p:sp>
        <p:nvSpPr>
          <p:cNvPr id="4" name="Rectangle 3"/>
          <p:cNvSpPr/>
          <p:nvPr/>
        </p:nvSpPr>
        <p:spPr>
          <a:xfrm>
            <a:off x="254000" y="2828917"/>
            <a:ext cx="790388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MIPS - </a:t>
            </a:r>
            <a:r>
              <a:rPr lang="en-US" sz="2400" dirty="0" err="1"/>
              <a:t>Milhões</a:t>
            </a:r>
            <a:r>
              <a:rPr lang="en-US" sz="2400" dirty="0"/>
              <a:t> de </a:t>
            </a:r>
            <a:r>
              <a:rPr lang="en-US" sz="2400" dirty="0" err="1"/>
              <a:t>instruções</a:t>
            </a:r>
            <a:r>
              <a:rPr lang="en-US" sz="2400" dirty="0"/>
              <a:t> 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segundo</a:t>
            </a:r>
            <a:r>
              <a:rPr lang="en-US" sz="2400" dirty="0"/>
              <a:t>. </a:t>
            </a:r>
            <a:r>
              <a:rPr lang="en-US" sz="2400" dirty="0" err="1"/>
              <a:t>Até</a:t>
            </a:r>
            <a:r>
              <a:rPr lang="en-US" sz="2400" dirty="0"/>
              <a:t> o </a:t>
            </a:r>
            <a:r>
              <a:rPr lang="en-US" sz="2400" dirty="0" err="1"/>
              <a:t>início</a:t>
            </a:r>
            <a:r>
              <a:rPr lang="en-US" sz="2400" dirty="0"/>
              <a:t> da </a:t>
            </a:r>
            <a:r>
              <a:rPr lang="en-US" sz="2400" dirty="0" err="1"/>
              <a:t>década</a:t>
            </a:r>
            <a:r>
              <a:rPr lang="en-US" sz="2400" dirty="0"/>
              <a:t> era a </a:t>
            </a:r>
            <a:r>
              <a:rPr lang="en-US" sz="2400" dirty="0" err="1"/>
              <a:t>unidade</a:t>
            </a:r>
            <a:r>
              <a:rPr lang="en-US" sz="2400" dirty="0"/>
              <a:t> </a:t>
            </a:r>
            <a:r>
              <a:rPr lang="en-US" sz="2400" dirty="0" err="1"/>
              <a:t>mais</a:t>
            </a:r>
            <a:r>
              <a:rPr lang="en-US" sz="2400" dirty="0"/>
              <a:t> </a:t>
            </a:r>
            <a:r>
              <a:rPr lang="en-US" sz="2400" dirty="0" err="1"/>
              <a:t>utilizada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indicar</a:t>
            </a:r>
            <a:r>
              <a:rPr lang="en-US" sz="2400" dirty="0"/>
              <a:t> </a:t>
            </a:r>
            <a:r>
              <a:rPr lang="en-US" sz="2400" dirty="0" err="1"/>
              <a:t>capacidade</a:t>
            </a:r>
            <a:r>
              <a:rPr lang="en-US" sz="2400" dirty="0"/>
              <a:t> do </a:t>
            </a:r>
            <a:r>
              <a:rPr lang="en-US" sz="2400" dirty="0" err="1"/>
              <a:t>processamento</a:t>
            </a:r>
            <a:r>
              <a:rPr lang="en-US" sz="2400" dirty="0"/>
              <a:t> da UCP. </a:t>
            </a:r>
          </a:p>
        </p:txBody>
      </p:sp>
      <p:sp>
        <p:nvSpPr>
          <p:cNvPr id="5" name="Rectangle 4"/>
          <p:cNvSpPr/>
          <p:nvPr/>
        </p:nvSpPr>
        <p:spPr>
          <a:xfrm>
            <a:off x="373528" y="5556188"/>
            <a:ext cx="859117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80486DX4;  </a:t>
            </a:r>
            <a:r>
              <a:rPr lang="en-US" sz="2200" dirty="0" err="1"/>
              <a:t>é</a:t>
            </a:r>
            <a:r>
              <a:rPr lang="en-US" sz="2200" dirty="0"/>
              <a:t>  um  </a:t>
            </a:r>
            <a:r>
              <a:rPr lang="en-US" sz="2200" dirty="0" err="1"/>
              <a:t>processador</a:t>
            </a:r>
            <a:r>
              <a:rPr lang="en-US" sz="2200" dirty="0"/>
              <a:t>  </a:t>
            </a:r>
            <a:r>
              <a:rPr lang="en-US" sz="2200" dirty="0" err="1"/>
              <a:t>que</a:t>
            </a:r>
            <a:r>
              <a:rPr lang="en-US" sz="2200" dirty="0"/>
              <a:t>  </a:t>
            </a:r>
            <a:r>
              <a:rPr lang="en-US" sz="2200" dirty="0" err="1"/>
              <a:t>trabalha</a:t>
            </a:r>
            <a:r>
              <a:rPr lang="en-US" sz="2200" dirty="0"/>
              <a:t>  com  </a:t>
            </a:r>
            <a:r>
              <a:rPr lang="en-US" sz="2200" dirty="0" err="1"/>
              <a:t>multiplicação</a:t>
            </a:r>
            <a:r>
              <a:rPr lang="en-US" sz="2200" dirty="0"/>
              <a:t>  do  clock  </a:t>
            </a:r>
            <a:r>
              <a:rPr lang="en-US" sz="2200" dirty="0" err="1"/>
              <a:t>por</a:t>
            </a:r>
            <a:r>
              <a:rPr lang="en-US" sz="2200" dirty="0"/>
              <a:t>  3.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000" y="4358545"/>
            <a:ext cx="8591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80486DX-50  </a:t>
            </a:r>
            <a:r>
              <a:rPr lang="en-US" sz="2400" dirty="0" err="1"/>
              <a:t>ou</a:t>
            </a:r>
            <a:r>
              <a:rPr lang="en-US" sz="2400" dirty="0"/>
              <a:t>  80486DX2  </a:t>
            </a:r>
            <a:r>
              <a:rPr lang="en-US" sz="2400" dirty="0" err="1"/>
              <a:t>é</a:t>
            </a:r>
            <a:r>
              <a:rPr lang="en-US" sz="2400" dirty="0"/>
              <a:t>  um  </a:t>
            </a:r>
            <a:r>
              <a:rPr lang="en-US" sz="2400" dirty="0" err="1"/>
              <a:t>processador</a:t>
            </a:r>
            <a:r>
              <a:rPr lang="en-US" sz="2400" dirty="0"/>
              <a:t>  </a:t>
            </a:r>
            <a:r>
              <a:rPr lang="en-US" sz="2400" dirty="0" err="1"/>
              <a:t>que</a:t>
            </a:r>
            <a:r>
              <a:rPr lang="en-US" sz="2400" dirty="0"/>
              <a:t>  </a:t>
            </a:r>
            <a:r>
              <a:rPr lang="en-US" sz="2400" dirty="0" err="1"/>
              <a:t>trabalha</a:t>
            </a:r>
            <a:r>
              <a:rPr lang="en-US" sz="2400" dirty="0"/>
              <a:t>  com  </a:t>
            </a:r>
            <a:r>
              <a:rPr lang="en-US" sz="2400" dirty="0" err="1"/>
              <a:t>multiplicação</a:t>
            </a:r>
            <a:r>
              <a:rPr lang="en-US" sz="2400" dirty="0"/>
              <a:t>  do  clock  </a:t>
            </a:r>
            <a:r>
              <a:rPr lang="en-US" sz="2400" dirty="0" err="1"/>
              <a:t>por</a:t>
            </a:r>
            <a:r>
              <a:rPr lang="en-US" sz="2400" dirty="0"/>
              <a:t>  2. </a:t>
            </a:r>
          </a:p>
        </p:txBody>
      </p:sp>
    </p:spTree>
    <p:extLst>
      <p:ext uri="{BB962C8B-B14F-4D97-AF65-F5344CB8AC3E}">
        <p14:creationId xmlns:p14="http://schemas.microsoft.com/office/powerpoint/2010/main" val="249653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ext Box 1"/>
          <p:cNvSpPr txBox="1">
            <a:spLocks noChangeArrowheads="1"/>
          </p:cNvSpPr>
          <p:nvPr/>
        </p:nvSpPr>
        <p:spPr bwMode="auto">
          <a:xfrm>
            <a:off x="7596188" y="6243638"/>
            <a:ext cx="1087437" cy="45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fld id="{1F472579-0180-594E-9D41-402929F05B64}" type="slidenum">
              <a:rPr lang="pt-PT" smtClean="0">
                <a:solidFill>
                  <a:srgbClr val="000000"/>
                </a:solidFill>
              </a:rPr>
              <a:pPr>
                <a:buClrTx/>
                <a:buFontTx/>
                <a:buNone/>
                <a:defRPr/>
              </a:pPr>
              <a:t>64</a:t>
            </a:fld>
            <a:endParaRPr lang="pt-PT">
              <a:solidFill>
                <a:srgbClr val="000000"/>
              </a:solidFill>
            </a:endParaRP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1370013" y="301625"/>
            <a:ext cx="73136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buClrTx/>
              <a:buFontTx/>
              <a:buNone/>
              <a:defRPr/>
            </a:pPr>
            <a:r>
              <a:rPr lang="pt-BR" sz="3600" b="1">
                <a:solidFill>
                  <a:srgbClr val="006666"/>
                </a:solidFill>
                <a:latin typeface="Arial" charset="0"/>
              </a:rPr>
              <a:t>CIRCUITOS DE CLOCK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" y="1576388"/>
            <a:ext cx="5099050" cy="238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724025"/>
            <a:ext cx="3429000" cy="237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0" y="4679950"/>
            <a:ext cx="2857500" cy="2236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4518" name="Text Box 6"/>
          <p:cNvSpPr txBox="1">
            <a:spLocks noChangeArrowheads="1"/>
          </p:cNvSpPr>
          <p:nvPr/>
        </p:nvSpPr>
        <p:spPr bwMode="auto">
          <a:xfrm>
            <a:off x="139700" y="4248150"/>
            <a:ext cx="8753475" cy="234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5040" rIns="0" bIns="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charset="0"/>
                <a:ea typeface="ＭＳ Ｐゴシック" charset="0"/>
                <a:cs typeface="Arial" charset="0"/>
              </a:defRPr>
            </a:lvl9pPr>
          </a:lstStyle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RC_CLKOUT  = oscilador RC externo que deve estar ligado no pino 16. No pino 15 teremos este sinal dividido por 4.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RC_I/O  = Oscilador externo mais que usa o pino 15 como </a:t>
            </a:r>
            <a:r>
              <a:rPr lang="pt-BR" sz="1800" dirty="0" err="1">
                <a:solidFill>
                  <a:srgbClr val="000000"/>
                </a:solidFill>
                <a:latin typeface="Calibri" charset="0"/>
                <a:cs typeface="Times New Roman" charset="0"/>
              </a:rPr>
              <a:t>I</a:t>
            </a: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/O.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XT = cristal de 200kHz até 4MHz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HS = cristal acima de 4MHz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LS = cristal abaixo de 200kHz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INTOSC_I/O  = oscilador interno com o pino 15 operando como </a:t>
            </a:r>
            <a:r>
              <a:rPr lang="pt-BR" sz="1800" dirty="0" err="1">
                <a:solidFill>
                  <a:srgbClr val="000000"/>
                </a:solidFill>
                <a:latin typeface="Calibri" charset="0"/>
                <a:cs typeface="Times New Roman" charset="0"/>
              </a:rPr>
              <a:t>I</a:t>
            </a: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/O.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r>
              <a:rPr lang="pt-BR" sz="1800" dirty="0">
                <a:solidFill>
                  <a:srgbClr val="000000"/>
                </a:solidFill>
                <a:latin typeface="Calibri" charset="0"/>
                <a:cs typeface="Times New Roman" charset="0"/>
              </a:rPr>
              <a:t>INTOSC_CLKOUT  = o pino 15 teremos este sinal dividido por 4</a:t>
            </a:r>
          </a:p>
          <a:p>
            <a:pPr>
              <a:lnSpc>
                <a:spcPct val="97000"/>
              </a:lnSpc>
              <a:buClrTx/>
              <a:buFontTx/>
              <a:buNone/>
              <a:defRPr/>
            </a:pPr>
            <a:endParaRPr lang="pt-BR" sz="1800" dirty="0">
              <a:solidFill>
                <a:srgbClr val="000000"/>
              </a:solidFill>
              <a:latin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4883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21" name="Picture 1" descr="Captura de Tela 2016-08-04 às 18.01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22" name="TextBox 4"/>
          <p:cNvSpPr txBox="1">
            <a:spLocks noChangeArrowheads="1"/>
          </p:cNvSpPr>
          <p:nvPr/>
        </p:nvSpPr>
        <p:spPr bwMode="auto">
          <a:xfrm>
            <a:off x="395288" y="260350"/>
            <a:ext cx="45624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000000"/>
                </a:solidFill>
              </a:rPr>
              <a:t>Exemplo Cristal Externo</a:t>
            </a:r>
          </a:p>
        </p:txBody>
      </p:sp>
    </p:spTree>
    <p:extLst>
      <p:ext uri="{BB962C8B-B14F-4D97-AF65-F5344CB8AC3E}">
        <p14:creationId xmlns:p14="http://schemas.microsoft.com/office/powerpoint/2010/main" val="2861286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4351" y="2142068"/>
            <a:ext cx="7598569" cy="4893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200" b="1" dirty="0"/>
              <a:t>2xPLL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15290" y="453933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pt-BR" dirty="0"/>
              <a:t>Multiplicando a frequência</a:t>
            </a:r>
            <a:br>
              <a:rPr lang="pt-BR" dirty="0"/>
            </a:br>
            <a:r>
              <a:rPr lang="pt-BR" dirty="0"/>
              <a:t>para reduzir o CICLO DE MÁQUINA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3260090"/>
            <a:ext cx="8243888" cy="2857500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>
            <a:off x="937260" y="4612640"/>
            <a:ext cx="7559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ipse 7"/>
          <p:cNvSpPr/>
          <p:nvPr/>
        </p:nvSpPr>
        <p:spPr>
          <a:xfrm>
            <a:off x="2164080" y="43891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4530090" y="43891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6896100" y="43637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981075" y="43637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3347085" y="43891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5713095" y="43891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8112920" y="4363720"/>
            <a:ext cx="373380" cy="497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173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940" y="376635"/>
            <a:ext cx="5758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EXECUÇÃO PARALELA DE INSTRUÇÕES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22940" y="852654"/>
            <a:ext cx="8262471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 </a:t>
            </a:r>
            <a:r>
              <a:rPr lang="en-US" sz="2200" dirty="0" err="1"/>
              <a:t>Em</a:t>
            </a:r>
            <a:r>
              <a:rPr lang="en-US" sz="2200" dirty="0"/>
              <a:t>  </a:t>
            </a:r>
            <a:r>
              <a:rPr lang="en-US" sz="2200" dirty="0" err="1"/>
              <a:t>vez</a:t>
            </a:r>
            <a:r>
              <a:rPr lang="en-US" sz="2200" dirty="0"/>
              <a:t>  de  </a:t>
            </a:r>
            <a:r>
              <a:rPr lang="en-US" sz="2200" dirty="0" err="1"/>
              <a:t>uma</a:t>
            </a:r>
            <a:r>
              <a:rPr lang="en-US" sz="2200" dirty="0"/>
              <a:t>  </a:t>
            </a:r>
            <a:r>
              <a:rPr lang="en-US" sz="2200" dirty="0" err="1"/>
              <a:t>única</a:t>
            </a:r>
            <a:r>
              <a:rPr lang="en-US" sz="2200" dirty="0"/>
              <a:t>  CPU  de  </a:t>
            </a:r>
            <a:r>
              <a:rPr lang="en-US" sz="2200" dirty="0" err="1"/>
              <a:t>alta</a:t>
            </a:r>
            <a:r>
              <a:rPr lang="en-US" sz="2200" dirty="0"/>
              <a:t> </a:t>
            </a:r>
            <a:r>
              <a:rPr lang="en-US" sz="2200" dirty="0" err="1"/>
              <a:t>velocidade</a:t>
            </a:r>
            <a:r>
              <a:rPr lang="en-US" sz="2200" dirty="0"/>
              <a:t>,  </a:t>
            </a:r>
            <a:r>
              <a:rPr lang="en-US" sz="2200" dirty="0" err="1"/>
              <a:t>é</a:t>
            </a:r>
            <a:r>
              <a:rPr lang="en-US" sz="2200" dirty="0"/>
              <a:t>  </a:t>
            </a:r>
            <a:r>
              <a:rPr lang="en-US" sz="2200" dirty="0" err="1"/>
              <a:t>possível</a:t>
            </a:r>
            <a:r>
              <a:rPr lang="en-US" sz="2200" dirty="0"/>
              <a:t>  </a:t>
            </a:r>
            <a:r>
              <a:rPr lang="en-US" sz="2200" dirty="0" err="1"/>
              <a:t>construir</a:t>
            </a:r>
            <a:r>
              <a:rPr lang="en-US" sz="2200" dirty="0"/>
              <a:t>  </a:t>
            </a:r>
            <a:r>
              <a:rPr lang="en-US" sz="2200" dirty="0" err="1"/>
              <a:t>uma</a:t>
            </a:r>
            <a:r>
              <a:rPr lang="en-US" sz="2200" dirty="0"/>
              <a:t>  </a:t>
            </a:r>
            <a:r>
              <a:rPr lang="en-US" sz="2200" dirty="0" err="1"/>
              <a:t>máquina</a:t>
            </a:r>
            <a:r>
              <a:rPr lang="en-US" sz="2200" dirty="0"/>
              <a:t>  com  </a:t>
            </a:r>
            <a:r>
              <a:rPr lang="en-US" sz="2200" dirty="0" err="1"/>
              <a:t>muitas</a:t>
            </a:r>
            <a:r>
              <a:rPr lang="en-US" sz="2200" dirty="0"/>
              <a:t>  ALUs  </a:t>
            </a:r>
            <a:r>
              <a:rPr lang="en-US" sz="2200" dirty="0" err="1"/>
              <a:t>mais</a:t>
            </a:r>
            <a:r>
              <a:rPr lang="en-US" sz="2200" dirty="0"/>
              <a:t>  </a:t>
            </a:r>
            <a:r>
              <a:rPr lang="en-US" sz="2200" dirty="0" err="1"/>
              <a:t>lentas</a:t>
            </a:r>
            <a:r>
              <a:rPr lang="en-US" sz="2200" dirty="0"/>
              <a:t>  </a:t>
            </a:r>
            <a:r>
              <a:rPr lang="en-US" sz="2200" dirty="0" err="1"/>
              <a:t>ou</a:t>
            </a:r>
            <a:r>
              <a:rPr lang="en-US" sz="2200" dirty="0"/>
              <a:t> </a:t>
            </a:r>
            <a:r>
              <a:rPr lang="en-US" sz="2200" dirty="0" err="1"/>
              <a:t>mesmo</a:t>
            </a:r>
            <a:r>
              <a:rPr lang="en-US" sz="2200" dirty="0"/>
              <a:t> CPUs </a:t>
            </a:r>
            <a:r>
              <a:rPr lang="en-US" sz="2200" dirty="0" err="1"/>
              <a:t>completas</a:t>
            </a:r>
            <a:r>
              <a:rPr lang="en-US" sz="2200" dirty="0"/>
              <a:t> </a:t>
            </a:r>
            <a:r>
              <a:rPr lang="en-US" sz="2200" dirty="0" err="1"/>
              <a:t>para</a:t>
            </a:r>
            <a:r>
              <a:rPr lang="en-US" sz="2200" dirty="0"/>
              <a:t> se </a:t>
            </a:r>
            <a:r>
              <a:rPr lang="en-US" sz="2200" dirty="0" err="1"/>
              <a:t>obter</a:t>
            </a:r>
            <a:r>
              <a:rPr lang="en-US" sz="2200" dirty="0"/>
              <a:t> o </a:t>
            </a:r>
            <a:r>
              <a:rPr lang="en-US" sz="2200" dirty="0" err="1"/>
              <a:t>mesmo</a:t>
            </a:r>
            <a:r>
              <a:rPr lang="en-US" sz="2200" dirty="0"/>
              <a:t> </a:t>
            </a:r>
            <a:r>
              <a:rPr lang="en-US" sz="2200" dirty="0" err="1"/>
              <a:t>poder</a:t>
            </a:r>
            <a:r>
              <a:rPr lang="en-US" sz="2200" dirty="0"/>
              <a:t> </a:t>
            </a:r>
            <a:r>
              <a:rPr lang="en-US" sz="2200" dirty="0" err="1"/>
              <a:t>computacional</a:t>
            </a:r>
            <a:r>
              <a:rPr lang="en-US" sz="2200" dirty="0"/>
              <a:t> a um </a:t>
            </a:r>
            <a:r>
              <a:rPr lang="en-US" sz="2200" dirty="0" err="1"/>
              <a:t>custo</a:t>
            </a:r>
            <a:r>
              <a:rPr lang="en-US" sz="2200" dirty="0"/>
              <a:t> </a:t>
            </a:r>
            <a:r>
              <a:rPr lang="en-US" sz="2200" dirty="0" err="1"/>
              <a:t>menor</a:t>
            </a:r>
            <a:r>
              <a:rPr lang="en-US" sz="22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22940" y="2181413"/>
            <a:ext cx="8262471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As  </a:t>
            </a:r>
            <a:r>
              <a:rPr lang="en-US" sz="2200" dirty="0" err="1"/>
              <a:t>máquinas</a:t>
            </a:r>
            <a:r>
              <a:rPr lang="en-US" sz="2200" dirty="0"/>
              <a:t>  </a:t>
            </a:r>
            <a:r>
              <a:rPr lang="en-US" sz="2200" dirty="0" err="1"/>
              <a:t>paralelas</a:t>
            </a:r>
            <a:r>
              <a:rPr lang="en-US" sz="2200" dirty="0"/>
              <a:t>  </a:t>
            </a:r>
            <a:r>
              <a:rPr lang="en-US" sz="2200" dirty="0" err="1"/>
              <a:t>podem</a:t>
            </a:r>
            <a:r>
              <a:rPr lang="en-US" sz="2200" dirty="0"/>
              <a:t>  </a:t>
            </a:r>
            <a:r>
              <a:rPr lang="en-US" sz="2200" dirty="0" err="1"/>
              <a:t>ser</a:t>
            </a:r>
            <a:r>
              <a:rPr lang="en-US" sz="2200" dirty="0"/>
              <a:t>  </a:t>
            </a:r>
            <a:r>
              <a:rPr lang="en-US" sz="2200" dirty="0" err="1"/>
              <a:t>divididas</a:t>
            </a:r>
            <a:r>
              <a:rPr lang="en-US" sz="2200" dirty="0"/>
              <a:t>  </a:t>
            </a:r>
            <a:r>
              <a:rPr lang="en-US" sz="2200" dirty="0" err="1"/>
              <a:t>em</a:t>
            </a:r>
            <a:r>
              <a:rPr lang="en-US" sz="2200" dirty="0"/>
              <a:t>  </a:t>
            </a:r>
            <a:r>
              <a:rPr lang="en-US" sz="2200" dirty="0" err="1"/>
              <a:t>três</a:t>
            </a:r>
            <a:r>
              <a:rPr lang="en-US" sz="2200" dirty="0"/>
              <a:t>  </a:t>
            </a:r>
            <a:r>
              <a:rPr lang="en-US" sz="2200" dirty="0" err="1"/>
              <a:t>categorias</a:t>
            </a:r>
            <a:r>
              <a:rPr lang="en-US" sz="2200" dirty="0"/>
              <a:t>  </a:t>
            </a:r>
            <a:r>
              <a:rPr lang="en-US" sz="2200" dirty="0" err="1"/>
              <a:t>baseando</a:t>
            </a:r>
            <a:r>
              <a:rPr lang="en-US" sz="2200" dirty="0"/>
              <a:t>-se no </a:t>
            </a:r>
            <a:r>
              <a:rPr lang="en-US" sz="2200" dirty="0" err="1"/>
              <a:t>número</a:t>
            </a:r>
            <a:r>
              <a:rPr lang="en-US" sz="2200" dirty="0"/>
              <a:t> de </a:t>
            </a:r>
            <a:r>
              <a:rPr lang="en-US" sz="2200" dirty="0" err="1"/>
              <a:t>fluxos</a:t>
            </a:r>
            <a:r>
              <a:rPr lang="en-US" sz="2200" dirty="0"/>
              <a:t> de </a:t>
            </a:r>
            <a:r>
              <a:rPr lang="en-US" sz="2200" dirty="0" err="1"/>
              <a:t>instruções</a:t>
            </a:r>
            <a:r>
              <a:rPr lang="en-US" sz="2200" dirty="0"/>
              <a:t> e de dados </a:t>
            </a:r>
            <a:r>
              <a:rPr lang="en-US" sz="2200" dirty="0" err="1"/>
              <a:t>que</a:t>
            </a:r>
            <a:r>
              <a:rPr lang="en-US" sz="2200" dirty="0"/>
              <a:t> </a:t>
            </a:r>
            <a:r>
              <a:rPr lang="en-US" sz="2200" dirty="0" err="1"/>
              <a:t>elas</a:t>
            </a:r>
            <a:r>
              <a:rPr lang="en-US" sz="2200" dirty="0"/>
              <a:t> </a:t>
            </a:r>
            <a:r>
              <a:rPr lang="en-US" sz="2200" dirty="0" err="1"/>
              <a:t>têm</a:t>
            </a:r>
            <a:r>
              <a:rPr lang="en-US" sz="2200" dirty="0"/>
              <a:t>:</a:t>
            </a:r>
          </a:p>
          <a:p>
            <a:endParaRPr lang="en-US" sz="2600" dirty="0"/>
          </a:p>
          <a:p>
            <a:r>
              <a:rPr lang="en-US" sz="2600" dirty="0"/>
              <a:t>1.SISD - Single Instruction, Single </a:t>
            </a:r>
            <a:r>
              <a:rPr lang="en-US" sz="2600" dirty="0" err="1"/>
              <a:t>DataFluxo</a:t>
            </a:r>
            <a:r>
              <a:rPr lang="en-US" sz="2600" dirty="0"/>
              <a:t> </a:t>
            </a:r>
            <a:r>
              <a:rPr lang="en-US" sz="2600" dirty="0" err="1"/>
              <a:t>único</a:t>
            </a:r>
            <a:r>
              <a:rPr lang="en-US" sz="2600" dirty="0"/>
              <a:t> de </a:t>
            </a:r>
            <a:r>
              <a:rPr lang="en-US" sz="2600" dirty="0" err="1"/>
              <a:t>instruções</a:t>
            </a:r>
            <a:r>
              <a:rPr lang="en-US" sz="2600" dirty="0"/>
              <a:t> e de dados.</a:t>
            </a:r>
          </a:p>
          <a:p>
            <a:r>
              <a:rPr lang="en-US" sz="2600" dirty="0"/>
              <a:t>2.SIMD -Single Instruction, Multiple </a:t>
            </a:r>
            <a:r>
              <a:rPr lang="en-US" sz="2600" dirty="0" err="1"/>
              <a:t>DataFluxo</a:t>
            </a:r>
            <a:r>
              <a:rPr lang="en-US" sz="2600" dirty="0"/>
              <a:t> </a:t>
            </a:r>
            <a:r>
              <a:rPr lang="en-US" sz="2600" dirty="0" err="1"/>
              <a:t>único</a:t>
            </a:r>
            <a:r>
              <a:rPr lang="en-US" sz="2600" dirty="0"/>
              <a:t> de </a:t>
            </a:r>
            <a:r>
              <a:rPr lang="en-US" sz="2600" dirty="0" err="1"/>
              <a:t>instruções</a:t>
            </a:r>
            <a:r>
              <a:rPr lang="en-US" sz="2600" dirty="0"/>
              <a:t> e </a:t>
            </a:r>
            <a:r>
              <a:rPr lang="en-US" sz="2600" dirty="0" err="1"/>
              <a:t>múltiplo</a:t>
            </a:r>
            <a:r>
              <a:rPr lang="en-US" sz="2600" dirty="0"/>
              <a:t> de dados.</a:t>
            </a:r>
          </a:p>
          <a:p>
            <a:r>
              <a:rPr lang="en-US" sz="2600" dirty="0"/>
              <a:t>3.  MIMD -Multiple Instruction, Multiple </a:t>
            </a:r>
            <a:r>
              <a:rPr lang="en-US" sz="2600" dirty="0" err="1"/>
              <a:t>DataFluxo</a:t>
            </a:r>
            <a:r>
              <a:rPr lang="en-US" sz="2600" dirty="0"/>
              <a:t> </a:t>
            </a:r>
            <a:r>
              <a:rPr lang="en-US" sz="2600" dirty="0" err="1"/>
              <a:t>múltiplo</a:t>
            </a:r>
            <a:r>
              <a:rPr lang="en-US" sz="2600" dirty="0"/>
              <a:t> de </a:t>
            </a:r>
            <a:r>
              <a:rPr lang="en-US" sz="2600" dirty="0" err="1"/>
              <a:t>instruções</a:t>
            </a:r>
            <a:r>
              <a:rPr lang="en-US" sz="2600" dirty="0"/>
              <a:t> e de dados</a:t>
            </a:r>
          </a:p>
        </p:txBody>
      </p:sp>
      <p:sp>
        <p:nvSpPr>
          <p:cNvPr id="5" name="Rectangle 4"/>
          <p:cNvSpPr/>
          <p:nvPr/>
        </p:nvSpPr>
        <p:spPr>
          <a:xfrm>
            <a:off x="239059" y="6211669"/>
            <a:ext cx="10115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www.inf.furb.br</a:t>
            </a:r>
            <a:r>
              <a:rPr lang="en-US" dirty="0"/>
              <a:t>/~maw/</a:t>
            </a:r>
            <a:r>
              <a:rPr lang="en-US" dirty="0" err="1"/>
              <a:t>arquitetura</a:t>
            </a:r>
            <a:r>
              <a:rPr lang="en-US" dirty="0"/>
              <a:t>/</a:t>
            </a:r>
            <a:r>
              <a:rPr lang="en-US" dirty="0" err="1"/>
              <a:t>processadores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5061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62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as scaneadas-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"/>
            <a:ext cx="9144000" cy="609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as scaneadas-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766" y="0"/>
            <a:ext cx="6421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59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codificador de 8 bit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3100"/>
            <a:ext cx="9144000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0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2240</Words>
  <Application>Microsoft Macintosh PowerPoint</Application>
  <PresentationFormat>Apresentação na tela (4:3)</PresentationFormat>
  <Paragraphs>194</Paragraphs>
  <Slides>68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78" baseType="lpstr">
      <vt:lpstr>Arial Unicode MS</vt:lpstr>
      <vt:lpstr>Arial</vt:lpstr>
      <vt:lpstr>Bodoni MT</vt:lpstr>
      <vt:lpstr>Calibri</vt:lpstr>
      <vt:lpstr>Symbol</vt:lpstr>
      <vt:lpstr>Times New Roman</vt:lpstr>
      <vt:lpstr>Verdana</vt:lpstr>
      <vt:lpstr>Wingdings</vt:lpstr>
      <vt:lpstr>Wingdings 2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4004 -Primeiro CI microprocessador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Z80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RISC X CISC</vt:lpstr>
      <vt:lpstr>Apresentação do PowerPoint</vt:lpstr>
      <vt:lpstr>Apresentação do PowerPoint</vt:lpstr>
      <vt:lpstr>Apresentação do PowerPoint</vt:lpstr>
      <vt:lpstr>Apresentação do PowerPoint</vt:lpstr>
      <vt:lpstr>PIPELINE</vt:lpstr>
      <vt:lpstr>Apresentação do PowerPoint</vt:lpstr>
      <vt:lpstr>Apresentação do PowerPoint</vt:lpstr>
      <vt:lpstr>Oscilador</vt:lpstr>
      <vt:lpstr>Apresentação do PowerPoint</vt:lpstr>
      <vt:lpstr>Apresentação do PowerPoint</vt:lpstr>
      <vt:lpstr>Apresentação do PowerPoint</vt:lpstr>
      <vt:lpstr>Multiplicando a frequência para reduzir o CICLO DE MÁQUINA</vt:lpstr>
      <vt:lpstr>Apresentação do PowerPoint</vt:lpstr>
      <vt:lpstr>Apresentação do PowerPoint</vt:lpstr>
    </vt:vector>
  </TitlesOfParts>
  <Company>IFSP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Aparecido Chaves Ferreira</dc:creator>
  <cp:lastModifiedBy>Marcos Ferreira</cp:lastModifiedBy>
  <cp:revision>50</cp:revision>
  <dcterms:created xsi:type="dcterms:W3CDTF">2019-08-13T17:45:35Z</dcterms:created>
  <dcterms:modified xsi:type="dcterms:W3CDTF">2022-08-12T15:16:52Z</dcterms:modified>
</cp:coreProperties>
</file>